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70" r:id="rId2"/>
    <p:sldId id="271" r:id="rId3"/>
    <p:sldId id="272" r:id="rId4"/>
    <p:sldId id="273" r:id="rId5"/>
    <p:sldId id="330" r:id="rId6"/>
    <p:sldId id="331" r:id="rId7"/>
    <p:sldId id="332" r:id="rId8"/>
    <p:sldId id="275" r:id="rId9"/>
    <p:sldId id="324" r:id="rId10"/>
    <p:sldId id="333" r:id="rId11"/>
    <p:sldId id="334" r:id="rId12"/>
    <p:sldId id="335" r:id="rId13"/>
    <p:sldId id="33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326" r:id="rId30"/>
    <p:sldId id="327" r:id="rId31"/>
    <p:sldId id="328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5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63B517C-B7EE-4102-99BB-BFA253BB5C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49D7A4-DD7E-41D1-838B-AAEFB472E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9D29C2-07AD-400D-A368-0D338707345F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BC51732E-2904-4EE8-BBC6-9D2AE7B603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B88F4AD-042E-4DF3-9721-148E1E1D3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DAE736-00B9-490A-9BD5-4D28E8CF6A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23D900-4729-4ACF-8B9B-15162AEED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D1590F-5798-4045-A025-1BC727468AF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178F3BCA-9B24-40C6-A2A3-F7F4303320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D22CEC-4A95-47AE-95C4-2B400B481219}" type="slidenum">
              <a:rPr lang="ru-RU" altLang="ru-RU">
                <a:latin typeface="Arial" panose="020B0604020202020204" pitchFamily="34" charset="0"/>
              </a:rPr>
              <a:pPr eaLnBrk="1" hangingPunct="1"/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330794BC-F94A-4BEE-88A4-50BD0FCAFB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769C947D-4220-4E52-B0F0-5DC46083D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112EF25B-46D7-40FA-A092-513CC6A3F5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28BC51-621C-44AD-B851-9284920CEF9E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90780C25-8B04-4C24-ABD7-56EE6A8CC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5CCA9280-A54A-4B8B-A82C-A0340089C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C669F2AB-E690-4109-ABC2-2A481EAEDE3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2F8EA2-16B0-4D25-9AD9-C28FD7C3562D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CB2AED43-EEC3-426C-A15E-54089F07DC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72720B27-6076-4AD9-9CB3-EEFBEC4D9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5B461AC0-5D77-42CA-8F79-94FD34C55B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8702F0-E7DB-4FB6-B5FB-C1C64424037A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65A75DAA-45F2-42AA-8E73-C307F377C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5B332180-87D5-4155-94BD-BEEDCA15E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670AA92D-7D4D-4C3E-803F-2C726425C41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EF569E-71CF-4ABC-A159-23C6073897F2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149F82B8-CD24-4657-B322-0CA1AB73A7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FC4642DA-668B-428D-A223-095ACCB40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111A009B-AC6B-4D52-B500-072B050E5B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6A0580-8932-43E9-B344-3F5651B8A114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2E80B8B8-EE81-4745-A267-85CC58ABD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AD7385FB-EE1E-4916-9412-785E99A30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09EE18F4-5BF2-45FB-98E8-422745E990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1A8F38A-46DB-487A-8214-1228E6490EEC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52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3C473801-363A-4DB4-823A-B62C028E92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B3296D54-903B-40A4-81EE-92F98BBBA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44805A6B-648C-4367-B4B5-F87C36A4AD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A29B94-97EA-402C-B3B2-F0D6BE91EF26}" type="slidenum">
              <a:rPr lang="ru-RU" altLang="ru-RU">
                <a:latin typeface="Arial" panose="020B0604020202020204" pitchFamily="34" charset="0"/>
              </a:rPr>
              <a:pPr eaLnBrk="1" hangingPunct="1"/>
              <a:t>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805E498F-EBFA-4AB2-B4E9-D39730760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EDADCAEA-34CB-4FB6-8234-F743EA0C3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4665FDEB-4426-49E2-9DBF-0FD8BCDAC7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4C56E9-F001-4132-AEF5-00E286FC3672}" type="slidenum">
              <a:rPr lang="ru-RU" altLang="ru-RU">
                <a:latin typeface="Arial" panose="020B0604020202020204" pitchFamily="34" charset="0"/>
              </a:rPr>
              <a:pPr eaLnBrk="1" hangingPunct="1"/>
              <a:t>15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0F01E9A0-3C27-4E45-87D8-9FD551A24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C0509436-10A4-4693-8280-1771C6BF0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DBBF6649-C953-4226-B90F-6218767FC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732D47-5ED4-466E-936D-C574F6AAC624}" type="slidenum">
              <a:rPr lang="ru-RU" altLang="ru-RU">
                <a:latin typeface="Arial" panose="020B0604020202020204" pitchFamily="34" charset="0"/>
              </a:rPr>
              <a:pPr eaLnBrk="1" hangingPunct="1"/>
              <a:t>17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8CC5EFDE-64B6-40F8-AAA8-78B2A9052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981A67D6-1541-45D4-9245-C3C260CD5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5EEFE07F-7773-4390-A585-3946DB44DD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9F6F9A-C7D2-44BF-8691-D94BDA42008C}" type="slidenum">
              <a:rPr lang="ru-RU" altLang="ru-RU">
                <a:latin typeface="Arial" panose="020B0604020202020204" pitchFamily="34" charset="0"/>
              </a:rPr>
              <a:pPr eaLnBrk="1" hangingPunct="1"/>
              <a:t>19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B15E4244-B3C6-403A-935E-F98E864DBF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D93BB1B9-5D9E-45C3-9D99-808AF3FC1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98791559-0DA0-442D-9FFF-06758ECB88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B31697-D828-4B07-9DDF-6CEEEE9E4A6E}" type="slidenum">
              <a:rPr lang="ru-RU" altLang="ru-RU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882EA47B-9242-4F25-94D4-3A2FE398D2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94E35949-5974-4709-95DF-E2F380808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33E07D5-F7A6-47BD-A2DF-D964B77515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E4C0AB-C265-4880-8804-EE47499F93C2}" type="slidenum">
              <a:rPr lang="ru-RU" altLang="ru-RU">
                <a:latin typeface="Times New Roman" panose="02020603050405020304" pitchFamily="18" charset="0"/>
              </a:rPr>
              <a:pPr eaLnBrk="1" hangingPunct="1"/>
              <a:t>32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887C59F6-220E-4F6A-AF00-A3DBD0D69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33CBE46F-CBD3-49D4-9853-61397D3A4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6C3258A7-AE9D-43C1-AC14-9DFE8CAB6F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453544-48E4-4D96-8546-94342D5E5A69}" type="slidenum">
              <a:rPr lang="ru-RU" altLang="ru-RU">
                <a:latin typeface="Arial" panose="020B0604020202020204" pitchFamily="34" charset="0"/>
              </a:rPr>
              <a:pPr eaLnBrk="1" hangingPunct="1"/>
              <a:t>38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E318316F-9C47-49DC-860C-252F541F7B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FC23FAE3-032D-4C9A-9E10-FC2AEB429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67DB39DD-00D2-4352-A11F-D73AAB391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12572-26E2-4C47-B8C8-2D4AD2BE0BF8}" type="slidenum">
              <a:rPr lang="ru-RU" altLang="ru-RU">
                <a:latin typeface="Arial" panose="020B0604020202020204" pitchFamily="34" charset="0"/>
              </a:rPr>
              <a:pPr eaLnBrk="1" hangingPunct="1"/>
              <a:t>39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549ECC7A-B06F-4522-82BF-284A51AB8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FA8A03E6-2591-49BA-8025-A743F7E4A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EDFBD-4A08-4466-8516-92AE4AEF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8302B-2EB1-44F2-B686-EE060C791024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1A208A-4A99-4406-8434-5CDEDAF9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294E4-8587-4D80-94BF-295F3C41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284-5459-42F4-9252-83AD2C131D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684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B6313-1AA6-4C9E-B79F-A983A809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08BC9-0A8A-45E6-8E43-F61874A1301B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1DDEDD-0FC4-4FC7-B4B6-CD1A2AF5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D5145-3873-45C1-BF15-D7511851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9E34F-17B0-4DA9-98BA-327FFCDF29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688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ABD5E5-9AA3-4B8B-B71D-C6A645A40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37ABE-08F3-4DAE-A3D1-1FEF9E0A4F89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EB686-BFA2-4292-911A-D8CDC2E0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FA4ACD-3A90-48F7-9269-F35C3B91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A93EE-EA29-4B9B-AF60-2360E35DC0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028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AC4C1A-CD3F-4734-A647-A902FA4DC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AB684-0E6A-495B-98E8-53FB5C87F1D8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5D88F4-6FB1-4A4B-B572-6196BB96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81E4E-3276-4EE9-B8E5-2AC76CD9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3FB4D-1B71-4E97-89A8-8BEE282B5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93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04E4B-EEEF-4B98-8898-E77FD5D2D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6DAA7-0AA3-4C00-A282-C6BB1CF16636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E9FFAB-F44F-464A-83B7-CC00A007B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21DB1F-F4CA-44D1-BE32-8083AC69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E4BD4-A095-48E1-9405-96F628161E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906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E13D4A1-A0D8-4595-9A8E-2F88CC82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9DF01-8415-4339-9BDD-E11E85485A82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FD6DD22-7195-4E03-9B50-10BBC0CD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67C8119-C0EA-41F1-9D73-9855C49A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5BC7A-27A3-499C-8497-263D4D5412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930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E27FC20-56E8-45AB-8DDF-19FFC2DF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462A1-89E0-4A7E-B102-18651EBAE20E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DBC4C6E-3EED-467B-9FAE-250A1DC8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1A2090D-77B1-440B-9242-0F8944C5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92020-D83C-41FE-BCC6-ECB37AE290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703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865E9EB-CC25-4027-B475-A53C5FC9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37C0-A719-4D64-89AE-350B3567F641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E82FA66-10F2-465B-A5F8-7C2BFFA7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3454FE3-4E35-4C38-A907-757B7A52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DB281-5A6F-47E0-BA43-9F50EEE558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59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93A5EE7-E385-443A-BE21-E35A58D5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21769-2958-4094-ABBF-78B26751C0C6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66E0ABA9-69C3-4C52-8C3B-D5085C1A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62CDCA0-322F-495B-A6E3-AAABB633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42B5D-CC81-4B63-8535-5A8BFE814D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896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1074A5A-A905-4AB4-B6DC-212194ED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7704F-6BF5-418F-B75E-9C9985C46228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DF79921-9872-45E2-874B-A74C63A8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EBED545-F9D0-41DB-8BAD-21ECCD9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43D59-8756-48B1-A655-1A9F5B44C2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384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B63B0E7-B27F-43F2-AB07-5006A108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AC8E7-DAD6-407B-9B93-6496216E4277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D0182DE-3ACC-4A87-8BAC-6334C542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D161AA3-BB10-4A69-A721-16E97934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CDB84-A1EB-4074-97C3-BE4869C85F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692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132A64C1-E231-4EE9-9D46-36DB66F298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BAB39729-A0AF-4C5A-A97E-B3D1D8D49E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41D7F-2930-45BB-BCF9-9BC719378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5BA2BF-B0FB-4A5E-9827-A6B6CD0CC7EF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B285CB-5536-46AE-A068-E8B73229B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96B8ED-274A-44E3-83D2-C0D1F223C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0F416AC-6EED-41DD-AB07-AAE0B072D4D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33.pn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7.jpeg"/><Relationship Id="rId10" Type="http://schemas.openxmlformats.org/officeDocument/2006/relationships/image" Target="../media/image33.png"/><Relationship Id="rId4" Type="http://schemas.openxmlformats.org/officeDocument/2006/relationships/image" Target="../media/image36.png"/><Relationship Id="rId9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0.wmf"/><Relationship Id="rId10" Type="http://schemas.openxmlformats.org/officeDocument/2006/relationships/image" Target="../media/image42.w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4.wmf"/><Relationship Id="rId5" Type="http://schemas.openxmlformats.org/officeDocument/2006/relationships/image" Target="../media/image65.png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61.wmf"/><Relationship Id="rId9" Type="http://schemas.openxmlformats.org/officeDocument/2006/relationships/image" Target="../media/image63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75.png"/><Relationship Id="rId4" Type="http://schemas.openxmlformats.org/officeDocument/2006/relationships/image" Target="../media/image73.jpe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40.bin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3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8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0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87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89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5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3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5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95.wmf"/><Relationship Id="rId5" Type="http://schemas.openxmlformats.org/officeDocument/2006/relationships/image" Target="../media/image92.wmf"/><Relationship Id="rId15" Type="http://schemas.openxmlformats.org/officeDocument/2006/relationships/image" Target="../media/image97.wmf"/><Relationship Id="rId10" Type="http://schemas.openxmlformats.org/officeDocument/2006/relationships/oleObject" Target="../embeddings/oleObject52.bin"/><Relationship Id="rId19" Type="http://schemas.openxmlformats.org/officeDocument/2006/relationships/image" Target="../media/image99.w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94.wmf"/><Relationship Id="rId14" Type="http://schemas.openxmlformats.org/officeDocument/2006/relationships/oleObject" Target="../embeddings/oleObject5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s://commons.wikimedia.org/wiki/File:Zernike.jpg?uselang=ru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20.jpeg"/><Relationship Id="rId4" Type="http://schemas.openxmlformats.org/officeDocument/2006/relationships/hyperlink" Target="http://ru.wikipedia.org/wiki/%D0%A4%D0%B0%D0%B9%D0%BB:Fourier2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Wilhelm_Conrad_R%C3%B6ntgen_(1845--1923)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2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http://wiki.web.ru/images/thumb/f/f2/Belov2.jpg/230px-Belov2.jpg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http://www.rbyoga.ru/book_author/author913.jpg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20B7FE00-89F3-4E9E-9BA6-E3FF472F8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213"/>
            <a:ext cx="9144000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3333FF"/>
                </a:solidFill>
                <a:latin typeface="Arial" panose="020B0604020202020204" pitchFamily="34" charset="0"/>
              </a:rPr>
              <a:t>ВВЕДЕНИЕ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3333FF"/>
                </a:solidFill>
                <a:latin typeface="Arial" panose="020B0604020202020204" pitchFamily="34" charset="0"/>
              </a:rPr>
              <a:t>В ДИНАМИЧЕСКОЕ ПРИБЛИЖЕНИЕ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3333FF"/>
                </a:solidFill>
                <a:latin typeface="Arial" panose="020B0604020202020204" pitchFamily="34" charset="0"/>
              </a:rPr>
              <a:t>В ТЕОРИИ РАССЕЯНИЯ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>
            <a:extLst>
              <a:ext uri="{FF2B5EF4-FFF2-40B4-BE49-F238E27FC236}">
                <a16:creationId xmlns:a16="http://schemas.microsoft.com/office/drawing/2014/main" id="{CB719A7B-34F0-4274-8E10-227CF5201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1014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latin typeface="Arial" panose="020B0604020202020204" pitchFamily="34" charset="0"/>
              </a:rPr>
              <a:t>Связанные маятники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09579E6-8B45-451B-BCE9-33EC7107E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3075" name="Объект 4">
            <a:extLst>
              <a:ext uri="{FF2B5EF4-FFF2-40B4-BE49-F238E27FC236}">
                <a16:creationId xmlns:a16="http://schemas.microsoft.com/office/drawing/2014/main" id="{31319720-AEBA-4331-8491-0C9DE69D37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2060575"/>
          <a:ext cx="21558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Equation" r:id="rId3" imgW="965200" imgH="419100" progId="Equation.DSMT4">
                  <p:embed/>
                </p:oleObj>
              </mc:Choice>
              <mc:Fallback>
                <p:oleObj name="Equation" r:id="rId3" imgW="965200" imgH="419100" progId="Equation.DSMT4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060575"/>
                        <a:ext cx="2155825" cy="936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Объект 5">
            <a:extLst>
              <a:ext uri="{FF2B5EF4-FFF2-40B4-BE49-F238E27FC236}">
                <a16:creationId xmlns:a16="http://schemas.microsoft.com/office/drawing/2014/main" id="{A0245FAF-1536-432C-8633-E7CD4772A0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7538" y="1268413"/>
          <a:ext cx="323056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" name="Equation" r:id="rId5" imgW="1117600" imgH="228600" progId="Equation.DSMT4">
                  <p:embed/>
                </p:oleObj>
              </mc:Choice>
              <mc:Fallback>
                <p:oleObj name="Equation" r:id="rId5" imgW="1117600" imgH="228600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268413"/>
                        <a:ext cx="3230562" cy="6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Объект 6">
            <a:extLst>
              <a:ext uri="{FF2B5EF4-FFF2-40B4-BE49-F238E27FC236}">
                <a16:creationId xmlns:a16="http://schemas.microsoft.com/office/drawing/2014/main" id="{77FF431E-704D-4355-A025-BD98A2F375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3284538"/>
          <a:ext cx="2233613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Equation" r:id="rId7" imgW="748975" imgH="241195" progId="Equation.DSMT4">
                  <p:embed/>
                </p:oleObj>
              </mc:Choice>
              <mc:Fallback>
                <p:oleObj name="Equation" r:id="rId7" imgW="748975" imgH="241195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284538"/>
                        <a:ext cx="2233613" cy="719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Объект 7">
            <a:extLst>
              <a:ext uri="{FF2B5EF4-FFF2-40B4-BE49-F238E27FC236}">
                <a16:creationId xmlns:a16="http://schemas.microsoft.com/office/drawing/2014/main" id="{AC1594C2-C1EE-474F-BC87-F45F2E6AFE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4365625"/>
          <a:ext cx="3446463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Equation" r:id="rId9" imgW="1320227" imgH="253890" progId="Equation.DSMT4">
                  <p:embed/>
                </p:oleObj>
              </mc:Choice>
              <mc:Fallback>
                <p:oleObj name="Equation" r:id="rId9" imgW="1320227" imgH="253890" progId="Equation.DSMT4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365625"/>
                        <a:ext cx="3446463" cy="661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2" descr="H:\MM 1.tif">
            <a:extLst>
              <a:ext uri="{FF2B5EF4-FFF2-40B4-BE49-F238E27FC236}">
                <a16:creationId xmlns:a16="http://schemas.microsoft.com/office/drawing/2014/main" id="{502422E0-0964-4277-BD40-5D26BC56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57363"/>
            <a:ext cx="2859087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80" name="Объект 9">
            <a:extLst>
              <a:ext uri="{FF2B5EF4-FFF2-40B4-BE49-F238E27FC236}">
                <a16:creationId xmlns:a16="http://schemas.microsoft.com/office/drawing/2014/main" id="{7B7D1E5B-1D2B-4A5F-813D-3D9A5DDA23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7063" y="2765425"/>
          <a:ext cx="2873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Equation" r:id="rId12" imgW="139579" imgH="177646" progId="Equation.DSMT4">
                  <p:embed/>
                </p:oleObj>
              </mc:Choice>
              <mc:Fallback>
                <p:oleObj name="Equation" r:id="rId12" imgW="139579" imgH="177646" progId="Equation.DSMT4">
                  <p:embed/>
                  <p:pic>
                    <p:nvPicPr>
                      <p:cNvPr id="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2765425"/>
                        <a:ext cx="2873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8864DAE-90F7-45EB-B583-2E47138D3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19050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Arial" panose="020B0604020202020204" pitchFamily="34" charset="0"/>
              </a:rPr>
              <a:t>Математический маятник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>
            <a:extLst>
              <a:ext uri="{FF2B5EF4-FFF2-40B4-BE49-F238E27FC236}">
                <a16:creationId xmlns:a16="http://schemas.microsoft.com/office/drawing/2014/main" id="{5BF8F1E8-0C88-47A6-A2A1-E7E736B3E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u="sng">
                <a:solidFill>
                  <a:srgbClr val="FF0000"/>
                </a:solidFill>
                <a:latin typeface="Arial" panose="020B0604020202020204" pitchFamily="34" charset="0"/>
              </a:rPr>
              <a:t>Физические АНАЛОГИИ</a:t>
            </a:r>
            <a:r>
              <a:rPr lang="ru-RU" altLang="ru-RU" sz="3600" u="sng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Picture 4" descr="M12-a">
            <a:extLst>
              <a:ext uri="{FF2B5EF4-FFF2-40B4-BE49-F238E27FC236}">
                <a16:creationId xmlns:a16="http://schemas.microsoft.com/office/drawing/2014/main" id="{4502E1EE-A0E9-4866-8B69-787EDECD3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95605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>
            <a:extLst>
              <a:ext uri="{FF2B5EF4-FFF2-40B4-BE49-F238E27FC236}">
                <a16:creationId xmlns:a16="http://schemas.microsoft.com/office/drawing/2014/main" id="{97783A7B-452D-446E-ADE2-897F40684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2781300"/>
            <a:ext cx="947737" cy="328613"/>
          </a:xfrm>
          <a:prstGeom prst="rightArrow">
            <a:avLst>
              <a:gd name="adj1" fmla="val 50000"/>
              <a:gd name="adj2" fmla="val 725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A748C361-B8D9-4512-B670-EB17A8524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644900"/>
            <a:ext cx="982662" cy="328613"/>
          </a:xfrm>
          <a:prstGeom prst="leftArrow">
            <a:avLst>
              <a:gd name="adj1" fmla="val 50000"/>
              <a:gd name="adj2" fmla="val 752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F354C208-A34E-4D8E-8641-F5E741D7B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1630363"/>
            <a:ext cx="4752975" cy="1314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Энергия колебаний будет перетекать от маятника </a:t>
            </a:r>
            <a:r>
              <a:rPr lang="ru-RU" altLang="ru-RU" sz="1600" b="1">
                <a:latin typeface="Arial" panose="020B0604020202020204" pitchFamily="34" charset="0"/>
              </a:rPr>
              <a:t>1</a:t>
            </a: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 к маятнику </a:t>
            </a:r>
            <a:r>
              <a:rPr lang="ru-RU" altLang="ru-RU" sz="1600" b="1">
                <a:latin typeface="Arial" panose="020B0604020202020204" pitchFamily="34" charset="0"/>
              </a:rPr>
              <a:t>2</a:t>
            </a: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 и обратно. </a:t>
            </a:r>
            <a:endParaRPr lang="en-US" altLang="ru-RU" sz="1600" b="1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600" b="1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Это явление носит название </a:t>
            </a:r>
            <a:endParaRPr lang="en-US" altLang="ru-RU" sz="1600" b="1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маятникого эффекта</a:t>
            </a: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24C56491-AA43-4372-A124-4F95893E2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805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</a:rPr>
              <a:t>1. Колебания двух связанных маятников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AE2B43E-AF12-4683-A1D1-18EA3B82C467}"/>
              </a:ext>
            </a:extLst>
          </p:cNvPr>
          <p:cNvCxnSpPr/>
          <p:nvPr/>
        </p:nvCxnSpPr>
        <p:spPr>
          <a:xfrm>
            <a:off x="1258888" y="4868863"/>
            <a:ext cx="4333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B53D461-53BE-4F14-9059-EF677BCD174C}"/>
              </a:ext>
            </a:extLst>
          </p:cNvPr>
          <p:cNvCxnSpPr/>
          <p:nvPr/>
        </p:nvCxnSpPr>
        <p:spPr>
          <a:xfrm flipH="1">
            <a:off x="107950" y="4868863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1" descr="D:\Перекачка энергии двух маятников 2.tif">
            <a:extLst>
              <a:ext uri="{FF2B5EF4-FFF2-40B4-BE49-F238E27FC236}">
                <a16:creationId xmlns:a16="http://schemas.microsoft.com/office/drawing/2014/main" id="{0688B02D-E495-45E1-838D-249CFCD6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3305175"/>
            <a:ext cx="42814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zone ab">
            <a:extLst>
              <a:ext uri="{FF2B5EF4-FFF2-40B4-BE49-F238E27FC236}">
                <a16:creationId xmlns:a16="http://schemas.microsoft.com/office/drawing/2014/main" id="{F3836311-8358-4331-BF17-976D00138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34956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zone cd">
            <a:extLst>
              <a:ext uri="{FF2B5EF4-FFF2-40B4-BE49-F238E27FC236}">
                <a16:creationId xmlns:a16="http://schemas.microsoft.com/office/drawing/2014/main" id="{6436CA37-FA6F-42A7-90A8-03BFD35A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96975"/>
            <a:ext cx="38163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226E4074-8CEB-42B9-9FD3-F68B86D41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516563"/>
            <a:ext cx="8208962" cy="1069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а) - энергия электронов в одномерной периодической среде, с периодом </a:t>
            </a:r>
            <a:r>
              <a:rPr lang="en-US" altLang="ru-RU" sz="1600" b="1" i="1">
                <a:solidFill>
                  <a:srgbClr val="3333FF"/>
                </a:solidFill>
                <a:latin typeface="Arial" panose="020B0604020202020204" pitchFamily="34" charset="0"/>
              </a:rPr>
              <a:t>d</a:t>
            </a: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 в прямом пространстве</a:t>
            </a:r>
            <a:r>
              <a:rPr lang="en-US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и бесконечно малым потенциалом</a:t>
            </a:r>
            <a:r>
              <a:rPr lang="en-US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взаимодействия;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б) - в случае потенциала взаимодействия отличного от нуля, для электронов появляются запрещенные зоны энергии.</a:t>
            </a: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09367326-2862-4DC6-BDD7-2E32A663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</a:rPr>
              <a:t>2. Зависимость энергии электронов от волнового вектора в параболической потенциальной яме</a:t>
            </a:r>
          </a:p>
        </p:txBody>
      </p:sp>
      <p:graphicFrame>
        <p:nvGraphicFramePr>
          <p:cNvPr id="24584" name="Object 8">
            <a:extLst>
              <a:ext uri="{FF2B5EF4-FFF2-40B4-BE49-F238E27FC236}">
                <a16:creationId xmlns:a16="http://schemas.microsoft.com/office/drawing/2014/main" id="{32F94B57-CA5E-41E3-841E-99AD594D3E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9838" y="2636838"/>
          <a:ext cx="12954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Equation" r:id="rId5" imgW="723586" imgH="418918" progId="Equation.DSMT4">
                  <p:embed/>
                </p:oleObj>
              </mc:Choice>
              <mc:Fallback>
                <p:oleObj name="Equation" r:id="rId5" imgW="723586" imgH="418918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636838"/>
                        <a:ext cx="1295400" cy="749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Text Box 11">
            <a:extLst>
              <a:ext uri="{FF2B5EF4-FFF2-40B4-BE49-F238E27FC236}">
                <a16:creationId xmlns:a16="http://schemas.microsoft.com/office/drawing/2014/main" id="{A9360774-9802-4899-B246-AA7E60EE5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11445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a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4588" name="Text Box 12">
            <a:extLst>
              <a:ext uri="{FF2B5EF4-FFF2-40B4-BE49-F238E27FC236}">
                <a16:creationId xmlns:a16="http://schemas.microsoft.com/office/drawing/2014/main" id="{C1AB5B73-07C6-4132-8A42-073AF4644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3016250"/>
            <a:ext cx="31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24583" grpId="0" animBg="1"/>
      <p:bldP spid="24587" grpId="0"/>
      <p:bldP spid="245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DC47E2-951C-4257-9F0C-8E203CD3F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3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</a:rPr>
              <a:t>Эффект маятниковых осцилляций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0674384-DC6A-4277-A4EE-AE3F6180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4164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0F62AF7-809A-408D-934B-1B85874D06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3425" y="1590675"/>
          <a:ext cx="43497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Equation" r:id="rId4" imgW="2349500" imgH="279400" progId="Equation.DSMT4">
                  <p:embed/>
                </p:oleObj>
              </mc:Choice>
              <mc:Fallback>
                <p:oleObj name="Equation" r:id="rId4" imgW="2349500" imgH="279400" progId="Equation.DSMT4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1590675"/>
                        <a:ext cx="4349750" cy="614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3485991-AE17-413A-BFD9-7623FC3368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420938"/>
          <a:ext cx="3411537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Equation" r:id="rId6" imgW="1346200" imgH="520700" progId="Equation.DSMT4">
                  <p:embed/>
                </p:oleObj>
              </mc:Choice>
              <mc:Fallback>
                <p:oleObj name="Equation" r:id="rId6" imgW="1346200" imgH="520700" progId="Equation.DSMT4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420938"/>
                        <a:ext cx="3411537" cy="1296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E3F1F92-F632-46A3-85BB-E11CA870FA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163" y="4140200"/>
          <a:ext cx="2443162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6" name="Equation" r:id="rId8" imgW="977900" imgH="749300" progId="Equation.DSMT4">
                  <p:embed/>
                </p:oleObj>
              </mc:Choice>
              <mc:Fallback>
                <p:oleObj name="Equation" r:id="rId8" imgW="977900" imgH="749300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140200"/>
                        <a:ext cx="2443162" cy="1871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E2C1081-935D-43C5-8F4B-A1025EB66440}"/>
              </a:ext>
            </a:extLst>
          </p:cNvPr>
          <p:cNvCxnSpPr/>
          <p:nvPr/>
        </p:nvCxnSpPr>
        <p:spPr>
          <a:xfrm>
            <a:off x="2124075" y="2708275"/>
            <a:ext cx="0" cy="576263"/>
          </a:xfrm>
          <a:prstGeom prst="straightConnector1">
            <a:avLst/>
          </a:prstGeom>
          <a:ln>
            <a:solidFill>
              <a:srgbClr val="3333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3E375E3-5B65-4FAB-9EDF-12D08C2A9A54}"/>
              </a:ext>
            </a:extLst>
          </p:cNvPr>
          <p:cNvCxnSpPr/>
          <p:nvPr/>
        </p:nvCxnSpPr>
        <p:spPr>
          <a:xfrm flipV="1">
            <a:off x="2208213" y="2133600"/>
            <a:ext cx="2651125" cy="719138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B1775E50-856F-4741-B1FF-876B72EF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09575"/>
            <a:ext cx="23526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94752F65-B98D-4F9E-9A40-DCACB49AE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409575"/>
            <a:ext cx="55276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anose="020B0604020202020204" pitchFamily="34" charset="0"/>
              </a:rPr>
              <a:t>Осциллирующий характер зависимости R</a:t>
            </a:r>
            <a:r>
              <a:rPr lang="ru-RU" altLang="ru-RU" sz="2000" baseline="-25000">
                <a:latin typeface="Arial" panose="020B0604020202020204" pitchFamily="34" charset="0"/>
              </a:rPr>
              <a:t>i</a:t>
            </a:r>
            <a:r>
              <a:rPr lang="ru-RU" altLang="ru-RU" sz="2000">
                <a:latin typeface="Arial" panose="020B0604020202020204" pitchFamily="34" charset="0"/>
              </a:rPr>
              <a:t>(A) интегрального коэффициента отражения от толщины кристалла</a:t>
            </a:r>
            <a:r>
              <a:rPr lang="ru-RU" altLang="ru-RU" sz="1400">
                <a:latin typeface="Arial" panose="020B0604020202020204" pitchFamily="34" charset="0"/>
              </a:rPr>
              <a:t>.</a:t>
            </a:r>
            <a:r>
              <a:rPr lang="ru-RU" altLang="ru-RU" sz="12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2294" name="Picture 6" descr="3-04">
            <a:extLst>
              <a:ext uri="{FF2B5EF4-FFF2-40B4-BE49-F238E27FC236}">
                <a16:creationId xmlns:a16="http://schemas.microsoft.com/office/drawing/2014/main" id="{6896C07A-F96C-41BF-8C72-3C398A70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4103687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5" name="Object 7">
            <a:extLst>
              <a:ext uri="{FF2B5EF4-FFF2-40B4-BE49-F238E27FC236}">
                <a16:creationId xmlns:a16="http://schemas.microsoft.com/office/drawing/2014/main" id="{9A45B971-9D40-4C9E-9C5F-827BA2EB78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4825" y="1628775"/>
          <a:ext cx="13684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Equation" r:id="rId6" imgW="469696" imgH="393529" progId="Equation.DSMT4">
                  <p:embed/>
                </p:oleObj>
              </mc:Choice>
              <mc:Fallback>
                <p:oleObj name="Equation" r:id="rId6" imgW="469696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25" y="1628775"/>
                        <a:ext cx="1368425" cy="1146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>
            <a:extLst>
              <a:ext uri="{FF2B5EF4-FFF2-40B4-BE49-F238E27FC236}">
                <a16:creationId xmlns:a16="http://schemas.microsoft.com/office/drawing/2014/main" id="{9450F544-6FE2-4D9F-8703-6469D0216A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2725" y="3068638"/>
          <a:ext cx="25923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Equation" r:id="rId8" imgW="1498600" imgH="457200" progId="Equation.DSMT4">
                  <p:embed/>
                </p:oleObj>
              </mc:Choice>
              <mc:Fallback>
                <p:oleObj name="Equation" r:id="rId8" imgW="149860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068638"/>
                        <a:ext cx="2592388" cy="790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7" name="Picture 9">
            <a:extLst>
              <a:ext uri="{FF2B5EF4-FFF2-40B4-BE49-F238E27FC236}">
                <a16:creationId xmlns:a16="http://schemas.microsoft.com/office/drawing/2014/main" id="{21F78FEA-5FB7-4FFB-AA48-950E59D2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05288"/>
            <a:ext cx="21621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>
            <a:extLst>
              <a:ext uri="{FF2B5EF4-FFF2-40B4-BE49-F238E27FC236}">
                <a16:creationId xmlns:a16="http://schemas.microsoft.com/office/drawing/2014/main" id="{C90E5928-CCE1-48B6-A72F-539D8170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Экспериментальное изображение клиновидного кристалла кремния (секционная топограмма)</a:t>
            </a:r>
          </a:p>
        </p:txBody>
      </p:sp>
      <p:pic>
        <p:nvPicPr>
          <p:cNvPr id="92163" name="Picture 5" descr="Wedge-Si-3">
            <a:extLst>
              <a:ext uri="{FF2B5EF4-FFF2-40B4-BE49-F238E27FC236}">
                <a16:creationId xmlns:a16="http://schemas.microsoft.com/office/drawing/2014/main" id="{299CDAED-7125-4DC8-8ED8-B304912C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80645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6" descr="2a">
            <a:extLst>
              <a:ext uri="{FF2B5EF4-FFF2-40B4-BE49-F238E27FC236}">
                <a16:creationId xmlns:a16="http://schemas.microsoft.com/office/drawing/2014/main" id="{3FEE9E7F-F317-4FA0-8806-E15871E5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981075"/>
            <a:ext cx="42735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7">
            <a:extLst>
              <a:ext uri="{FF2B5EF4-FFF2-40B4-BE49-F238E27FC236}">
                <a16:creationId xmlns:a16="http://schemas.microsoft.com/office/drawing/2014/main" id="{0B27C8FD-0190-4FBD-9F15-4F1FB4FDA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6181725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latin typeface="Arial" panose="020B0604020202020204" pitchFamily="34" charset="0"/>
              </a:rPr>
              <a:t>Hattorio H., Kato N. J.Phys.Soc.Jap. (1966), 21, 1772-1777</a:t>
            </a:r>
            <a:endParaRPr lang="ru-RU" altLang="ru-RU" sz="2400" i="1">
              <a:latin typeface="Arial" panose="020B0604020202020204" pitchFamily="34" charset="0"/>
            </a:endParaRPr>
          </a:p>
        </p:txBody>
      </p:sp>
      <p:sp>
        <p:nvSpPr>
          <p:cNvPr id="92166" name="Text Box 8">
            <a:extLst>
              <a:ext uri="{FF2B5EF4-FFF2-40B4-BE49-F238E27FC236}">
                <a16:creationId xmlns:a16="http://schemas.microsoft.com/office/drawing/2014/main" id="{605E0BAE-948C-4706-8550-A338FAA1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41888"/>
            <a:ext cx="91440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Рентгеновская секционная топограмма клиновидного кристалла,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излучение </a:t>
            </a:r>
            <a:r>
              <a:rPr lang="en-US" altLang="ru-RU" sz="1600">
                <a:solidFill>
                  <a:srgbClr val="3333FF"/>
                </a:solidFill>
                <a:latin typeface="Arial" panose="020B0604020202020204" pitchFamily="34" charset="0"/>
              </a:rPr>
              <a:t>AgK</a:t>
            </a:r>
            <a:r>
              <a:rPr lang="en-US" altLang="ru-RU" sz="1600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, отражение (220). Наблюдаются гиперболические экстинкционные полосы. </a:t>
            </a:r>
            <a:r>
              <a:rPr lang="ru-RU" altLang="ru-RU" sz="1600">
                <a:solidFill>
                  <a:srgbClr val="FF0000"/>
                </a:solidFill>
                <a:latin typeface="Arial" panose="020B0604020202020204" pitchFamily="34" charset="0"/>
              </a:rPr>
              <a:t>Хорошо видны биения (отмечены стрелками), обусловленные присутствием двух поляризаций</a:t>
            </a:r>
          </a:p>
        </p:txBody>
      </p:sp>
      <p:sp>
        <p:nvSpPr>
          <p:cNvPr id="92167" name="Line 9">
            <a:extLst>
              <a:ext uri="{FF2B5EF4-FFF2-40B4-BE49-F238E27FC236}">
                <a16:creationId xmlns:a16="http://schemas.microsoft.com/office/drawing/2014/main" id="{A6E99E28-B24B-4CA2-8580-BD7F153E5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716338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68" name="Line 10">
            <a:extLst>
              <a:ext uri="{FF2B5EF4-FFF2-40B4-BE49-F238E27FC236}">
                <a16:creationId xmlns:a16="http://schemas.microsoft.com/office/drawing/2014/main" id="{DCE2289F-5FA0-4F1A-AD5B-8B46D6C40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429000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5" grpId="0" animBg="1"/>
      <p:bldP spid="921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>
            <a:extLst>
              <a:ext uri="{FF2B5EF4-FFF2-40B4-BE49-F238E27FC236}">
                <a16:creationId xmlns:a16="http://schemas.microsoft.com/office/drawing/2014/main" id="{3CFADB65-9187-4A74-8AB3-C0BD2B82B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Эффект аномального прохождения рентгеновских лучей - эффект Бормана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2387628C-8E49-4121-BD45-E2CD6CD9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1748" name="Text Box 6">
            <a:extLst>
              <a:ext uri="{FF2B5EF4-FFF2-40B4-BE49-F238E27FC236}">
                <a16:creationId xmlns:a16="http://schemas.microsoft.com/office/drawing/2014/main" id="{56F01F7C-B290-40CE-A0AF-25D8139E1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2240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1749" name="Rectangle 7">
            <a:extLst>
              <a:ext uri="{FF2B5EF4-FFF2-40B4-BE49-F238E27FC236}">
                <a16:creationId xmlns:a16="http://schemas.microsoft.com/office/drawing/2014/main" id="{8162F3C0-DDF9-4446-B20E-283965880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1750" name="Rectangle 8">
            <a:extLst>
              <a:ext uri="{FF2B5EF4-FFF2-40B4-BE49-F238E27FC236}">
                <a16:creationId xmlns:a16="http://schemas.microsoft.com/office/drawing/2014/main" id="{C4BBB88D-4228-43D3-B783-F43C7145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3321" name="Object 9">
            <a:extLst>
              <a:ext uri="{FF2B5EF4-FFF2-40B4-BE49-F238E27FC236}">
                <a16:creationId xmlns:a16="http://schemas.microsoft.com/office/drawing/2014/main" id="{55C02A33-7FD6-49BA-AB85-9F98318FE5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2836863"/>
          <a:ext cx="26606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0" name="Equation" r:id="rId4" imgW="1497950" imgH="393529" progId="Equation.DSMT4">
                  <p:embed/>
                </p:oleObj>
              </mc:Choice>
              <mc:Fallback>
                <p:oleObj name="Equation" r:id="rId4" imgW="1497950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836863"/>
                        <a:ext cx="2660650" cy="708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Rectangle 10">
            <a:extLst>
              <a:ext uri="{FF2B5EF4-FFF2-40B4-BE49-F238E27FC236}">
                <a16:creationId xmlns:a16="http://schemas.microsoft.com/office/drawing/2014/main" id="{48B1DDD6-994C-4807-B30E-5955B2C71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3326" name="Object 14">
            <a:extLst>
              <a:ext uri="{FF2B5EF4-FFF2-40B4-BE49-F238E27FC236}">
                <a16:creationId xmlns:a16="http://schemas.microsoft.com/office/drawing/2014/main" id="{76DF72F6-E28A-4E3D-ABE0-3F7D6DD185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1688" y="2855913"/>
          <a:ext cx="26352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Формула" r:id="rId6" imgW="1028700" imgH="279400" progId="Equation.3">
                  <p:embed/>
                </p:oleObj>
              </mc:Choice>
              <mc:Fallback>
                <p:oleObj name="Формула" r:id="rId6" imgW="1028700" imgH="2794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688" y="2855913"/>
                        <a:ext cx="2635250" cy="717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7" name="Picture 15" descr="Безымянный">
            <a:extLst>
              <a:ext uri="{FF2B5EF4-FFF2-40B4-BE49-F238E27FC236}">
                <a16:creationId xmlns:a16="http://schemas.microsoft.com/office/drawing/2014/main" id="{A8FD6A1B-660F-4D89-AB37-D6BC0B913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20788"/>
            <a:ext cx="257968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9" name="TextBox 1">
            <a:extLst>
              <a:ext uri="{FF2B5EF4-FFF2-40B4-BE49-F238E27FC236}">
                <a16:creationId xmlns:a16="http://schemas.microsoft.com/office/drawing/2014/main" id="{024623ED-1997-4FC1-8A90-83116F279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32213"/>
            <a:ext cx="9144000" cy="310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latin typeface="Arial" panose="020B0604020202020204" pitchFamily="34" charset="0"/>
              </a:rPr>
              <a:t>Этот эффект был впервые описан М.Лауэ в 1916 году. Однако в то время на это явление не обратили никакого внимания.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«…Существующие в природе кристаллы столь несовершенны, что не заслуживают такой стройной теории…» М.Лауэ. (Имеется в виду динамическая теория рассеяния) </a:t>
            </a:r>
          </a:p>
        </p:txBody>
      </p:sp>
      <p:graphicFrame>
        <p:nvGraphicFramePr>
          <p:cNvPr id="94220" name="Объект 2">
            <a:extLst>
              <a:ext uri="{FF2B5EF4-FFF2-40B4-BE49-F238E27FC236}">
                <a16:creationId xmlns:a16="http://schemas.microsoft.com/office/drawing/2014/main" id="{C5BAEEDD-8FB1-45CB-A079-677063B1B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9838" y="1266825"/>
          <a:ext cx="4354512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Equation" r:id="rId9" imgW="1586811" imgH="482391" progId="Equation.DSMT4">
                  <p:embed/>
                </p:oleObj>
              </mc:Choice>
              <mc:Fallback>
                <p:oleObj name="Equation" r:id="rId9" imgW="1586811" imgH="482391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266825"/>
                        <a:ext cx="4354512" cy="1323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:\Безымянный 5.tif">
            <a:extLst>
              <a:ext uri="{FF2B5EF4-FFF2-40B4-BE49-F238E27FC236}">
                <a16:creationId xmlns:a16="http://schemas.microsoft.com/office/drawing/2014/main" id="{EE0A65C0-235D-4963-ABFB-E8028F529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697547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4">
            <a:extLst>
              <a:ext uri="{FF2B5EF4-FFF2-40B4-BE49-F238E27FC236}">
                <a16:creationId xmlns:a16="http://schemas.microsoft.com/office/drawing/2014/main" id="{584E0B52-28D5-4921-8D55-100948B0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  <a:latin typeface="Arial" panose="020B0604020202020204" pitchFamily="34" charset="0"/>
              </a:rPr>
              <a:t>Эффект аномального прохождения рентгеновских лучей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  <a:latin typeface="Arial" panose="020B0604020202020204" pitchFamily="34" charset="0"/>
              </a:rPr>
              <a:t>эффект Бормана</a:t>
            </a:r>
          </a:p>
        </p:txBody>
      </p:sp>
      <p:sp>
        <p:nvSpPr>
          <p:cNvPr id="93188" name="Text Box 6">
            <a:extLst>
              <a:ext uri="{FF2B5EF4-FFF2-40B4-BE49-F238E27FC236}">
                <a16:creationId xmlns:a16="http://schemas.microsoft.com/office/drawing/2014/main" id="{DB049E93-8670-48BC-BD64-3A26082F3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573463"/>
            <a:ext cx="6062663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Экспериментально этот эффект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был обнаружен Борманом в 1941 году</a:t>
            </a:r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C61A6D51-C405-419F-97F5-946375213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652963"/>
            <a:ext cx="6192837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Рентгеновские топограммы кристалла Ge полученные на излучении CuK</a:t>
            </a:r>
            <a:r>
              <a:rPr lang="ru-RU" altLang="ru-RU" sz="1800">
                <a:latin typeface="Symbol" panose="05050102010706020507" pitchFamily="18" charset="2"/>
              </a:rPr>
              <a:t>a</a:t>
            </a:r>
            <a:r>
              <a:rPr lang="ru-RU" altLang="ru-RU" sz="1800">
                <a:latin typeface="Arial" panose="020B0604020202020204" pitchFamily="34" charset="0"/>
              </a:rPr>
              <a:t> с фильтром Ni, отражение (220) 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de-DE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) t=0,23 mm; </a:t>
            </a:r>
            <a:r>
              <a:rPr lang="de-DE" altLang="ru-RU" sz="1800" i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de-DE" altLang="ru-RU" sz="1000" i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en-US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de-DE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=8 </a:t>
            </a:r>
            <a:endParaRPr lang="ru-RU" altLang="ru-RU" sz="1800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б</a:t>
            </a:r>
            <a:r>
              <a:rPr lang="de-DE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) t=0.5 mm; </a:t>
            </a:r>
            <a:r>
              <a:rPr lang="de-DE" altLang="ru-RU" sz="1800" i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ru-RU" altLang="ru-RU" sz="1000" i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de-DE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t=17.5 </a:t>
            </a:r>
            <a:endParaRPr lang="ru-RU" altLang="ru-RU" sz="1800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с) t=1.2 </a:t>
            </a:r>
            <a:r>
              <a:rPr lang="en-US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mm</a:t>
            </a:r>
            <a:r>
              <a:rPr lang="ru-RU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; </a:t>
            </a:r>
            <a:r>
              <a:rPr lang="en-US" altLang="ru-RU" sz="1800" i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ru-RU" altLang="ru-RU" sz="1000" i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en-US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ru-RU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=42</a:t>
            </a:r>
            <a:r>
              <a:rPr lang="ru-RU" altLang="ru-RU" sz="1800" i="1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(</a:t>
            </a:r>
            <a:r>
              <a:rPr lang="en-US" altLang="ru-RU" sz="1800">
                <a:latin typeface="Symbol" panose="05050102010706020507" pitchFamily="18" charset="2"/>
              </a:rPr>
              <a:t>m</a:t>
            </a:r>
            <a:r>
              <a:rPr lang="ru-RU" altLang="ru-RU" sz="1000">
                <a:latin typeface="Arial" panose="020B0604020202020204" pitchFamily="34" charset="0"/>
              </a:rPr>
              <a:t>0</a:t>
            </a:r>
            <a:r>
              <a:rPr lang="ru-RU" altLang="ru-RU" sz="1800">
                <a:latin typeface="Arial" panose="020B0604020202020204" pitchFamily="34" charset="0"/>
              </a:rPr>
              <a:t> – нормальный коэффициент поглощения)</a:t>
            </a:r>
          </a:p>
        </p:txBody>
      </p:sp>
      <p:pic>
        <p:nvPicPr>
          <p:cNvPr id="242692" name="Picture 4" descr="Sp-110">
            <a:extLst>
              <a:ext uri="{FF2B5EF4-FFF2-40B4-BE49-F238E27FC236}">
                <a16:creationId xmlns:a16="http://schemas.microsoft.com/office/drawing/2014/main" id="{E57B498E-1D72-4478-83ED-104CE448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96975"/>
            <a:ext cx="18351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nimBg="1"/>
      <p:bldP spid="93188" grpId="0" animBg="1"/>
      <p:bldP spid="931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Text Box 8">
            <a:extLst>
              <a:ext uri="{FF2B5EF4-FFF2-40B4-BE49-F238E27FC236}">
                <a16:creationId xmlns:a16="http://schemas.microsoft.com/office/drawing/2014/main" id="{56B0125C-8E33-4750-9670-3FBDF2BBD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775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33CC"/>
                </a:solidFill>
                <a:latin typeface="Arial" panose="020B0604020202020204" pitchFamily="34" charset="0"/>
              </a:rPr>
              <a:t>Если искажения достаточно слабо меняются на расстоянии экстинкционной длины т.е.                </a:t>
            </a:r>
            <a:r>
              <a:rPr lang="en-US" altLang="ru-RU" sz="2000">
                <a:solidFill>
                  <a:srgbClr val="0033CC"/>
                </a:solidFill>
                <a:latin typeface="Arial" panose="020B0604020202020204" pitchFamily="34" charset="0"/>
              </a:rPr>
              <a:t>       </a:t>
            </a:r>
            <a:r>
              <a:rPr lang="ru-RU" altLang="ru-RU" sz="2000">
                <a:solidFill>
                  <a:srgbClr val="0033CC"/>
                </a:solidFill>
                <a:latin typeface="Arial" panose="020B0604020202020204" pitchFamily="34" charset="0"/>
              </a:rPr>
              <a:t>, то после достаточно громоздких преобразований уравнение для случая двухволнового рассеяния, когда на сферу Эвальда попадает только два узла обратной решетки, примет вид </a:t>
            </a:r>
          </a:p>
        </p:txBody>
      </p:sp>
      <p:sp>
        <p:nvSpPr>
          <p:cNvPr id="33795" name="Rectangle 9">
            <a:extLst>
              <a:ext uri="{FF2B5EF4-FFF2-40B4-BE49-F238E27FC236}">
                <a16:creationId xmlns:a16="http://schemas.microsoft.com/office/drawing/2014/main" id="{BCBBB69A-BF42-47AA-BE82-2FACADFD9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4346" name="Object 10">
            <a:extLst>
              <a:ext uri="{FF2B5EF4-FFF2-40B4-BE49-F238E27FC236}">
                <a16:creationId xmlns:a16="http://schemas.microsoft.com/office/drawing/2014/main" id="{F48B1C44-1FB9-4293-A5AC-331F4C82E9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5825" y="1916113"/>
          <a:ext cx="14287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5" name="Equation" r:id="rId4" imgW="952087" imgH="380835" progId="Equation.DSMT4">
                  <p:embed/>
                </p:oleObj>
              </mc:Choice>
              <mc:Fallback>
                <p:oleObj name="Equation" r:id="rId4" imgW="952087" imgH="380835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825" y="1916113"/>
                        <a:ext cx="14287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Rectangle 11">
            <a:extLst>
              <a:ext uri="{FF2B5EF4-FFF2-40B4-BE49-F238E27FC236}">
                <a16:creationId xmlns:a16="http://schemas.microsoft.com/office/drawing/2014/main" id="{9B8EC028-3243-44B2-88E7-C59ACD5D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BC8A905E-4712-4A4D-A81F-52CC550C9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ru-RU" sz="2000">
                <a:solidFill>
                  <a:srgbClr val="0033CC"/>
                </a:solidFill>
                <a:latin typeface="Arial" panose="020B0604020202020204" pitchFamily="34" charset="0"/>
              </a:rPr>
              <a:t>α</a:t>
            </a:r>
            <a:r>
              <a:rPr lang="ru-RU" altLang="ru-RU" sz="2000">
                <a:solidFill>
                  <a:srgbClr val="0033CC"/>
                </a:solidFill>
                <a:latin typeface="Arial" panose="020B0604020202020204" pitchFamily="34" charset="0"/>
              </a:rPr>
              <a:t>(</a:t>
            </a:r>
            <a:r>
              <a:rPr lang="en-US" altLang="ru-RU" sz="2000">
                <a:solidFill>
                  <a:srgbClr val="0033CC"/>
                </a:solidFill>
                <a:latin typeface="Arial" panose="020B0604020202020204" pitchFamily="34" charset="0"/>
              </a:rPr>
              <a:t>r</a:t>
            </a:r>
            <a:r>
              <a:rPr lang="ru-RU" altLang="ru-RU" sz="2000">
                <a:solidFill>
                  <a:srgbClr val="0033CC"/>
                </a:solidFill>
                <a:latin typeface="Arial" panose="020B0604020202020204" pitchFamily="34" charset="0"/>
              </a:rPr>
              <a:t>) - функция, описывающая локальные разориентации решетки, связанные с упругим полем U</a:t>
            </a:r>
            <a:r>
              <a:rPr lang="ru-RU" altLang="ru-RU" sz="2000" i="1">
                <a:solidFill>
                  <a:srgbClr val="0033CC"/>
                </a:solidFill>
                <a:latin typeface="Arial" panose="020B0604020202020204" pitchFamily="34" charset="0"/>
              </a:rPr>
              <a:t>(</a:t>
            </a:r>
            <a:r>
              <a:rPr lang="ru-RU" altLang="ru-RU" sz="2000">
                <a:solidFill>
                  <a:srgbClr val="0033CC"/>
                </a:solidFill>
                <a:latin typeface="Arial" panose="020B0604020202020204" pitchFamily="34" charset="0"/>
              </a:rPr>
              <a:t>r</a:t>
            </a:r>
            <a:r>
              <a:rPr lang="ru-RU" altLang="ru-RU" sz="2000" i="1">
                <a:solidFill>
                  <a:srgbClr val="0033CC"/>
                </a:solidFill>
                <a:latin typeface="Arial" panose="020B0604020202020204" pitchFamily="34" charset="0"/>
              </a:rPr>
              <a:t>)</a:t>
            </a:r>
            <a:r>
              <a:rPr lang="ru-RU" altLang="ru-RU" sz="2000">
                <a:solidFill>
                  <a:srgbClr val="0033CC"/>
                </a:solidFill>
                <a:latin typeface="Arial" panose="020B0604020202020204" pitchFamily="34" charset="0"/>
              </a:rPr>
              <a:t> дефекта </a:t>
            </a:r>
          </a:p>
        </p:txBody>
      </p:sp>
      <p:sp>
        <p:nvSpPr>
          <p:cNvPr id="95239" name="Text Box 4">
            <a:extLst>
              <a:ext uri="{FF2B5EF4-FFF2-40B4-BE49-F238E27FC236}">
                <a16:creationId xmlns:a16="http://schemas.microsoft.com/office/drawing/2014/main" id="{0CB3EB18-18F9-43AE-9E36-70DAD1278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3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ВОЛНОВОЕ ПОЛЕ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В КРИСТАЛЛАХ С ИСКАЖЕНИЯМИ. </a:t>
            </a:r>
            <a:endParaRPr lang="en-US" altLang="ru-RU" sz="280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УРАВНЕНИЯ ТАКАГИ – ТОПЕНА (1969)</a:t>
            </a:r>
          </a:p>
        </p:txBody>
      </p:sp>
      <p:graphicFrame>
        <p:nvGraphicFramePr>
          <p:cNvPr id="95240" name="Объект 1">
            <a:extLst>
              <a:ext uri="{FF2B5EF4-FFF2-40B4-BE49-F238E27FC236}">
                <a16:creationId xmlns:a16="http://schemas.microsoft.com/office/drawing/2014/main" id="{37636592-7179-43E1-A5F6-8521C16A6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89150" y="3068638"/>
          <a:ext cx="496570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" name="Equation" r:id="rId6" imgW="2425700" imgH="914400" progId="Equation.DSMT4">
                  <p:embed/>
                </p:oleObj>
              </mc:Choice>
              <mc:Fallback>
                <p:oleObj name="Equation" r:id="rId6" imgW="2425700" imgH="914400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9150" y="3068638"/>
                        <a:ext cx="4965700" cy="1873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1" name="Объект 2">
            <a:extLst>
              <a:ext uri="{FF2B5EF4-FFF2-40B4-BE49-F238E27FC236}">
                <a16:creationId xmlns:a16="http://schemas.microsoft.com/office/drawing/2014/main" id="{FD93E627-905B-4151-B777-DB0508956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413" y="5157788"/>
          <a:ext cx="432117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7" name="Equation" r:id="rId8" imgW="2324100" imgH="431800" progId="Equation.DSMT4">
                  <p:embed/>
                </p:oleObj>
              </mc:Choice>
              <mc:Fallback>
                <p:oleObj name="Equation" r:id="rId8" imgW="2324100" imgH="431800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5157788"/>
                        <a:ext cx="4321175" cy="801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50" grpId="0" animBg="1"/>
      <p:bldP spid="952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20" name="Picture 12" descr="KINTMATIC">
            <a:extLst>
              <a:ext uri="{FF2B5EF4-FFF2-40B4-BE49-F238E27FC236}">
                <a16:creationId xmlns:a16="http://schemas.microsoft.com/office/drawing/2014/main" id="{5EF8B1B2-80A9-4CBA-8317-A622BB8DB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2916238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2">
            <a:extLst>
              <a:ext uri="{FF2B5EF4-FFF2-40B4-BE49-F238E27FC236}">
                <a16:creationId xmlns:a16="http://schemas.microsoft.com/office/drawing/2014/main" id="{574ED6F8-4F3B-4A1C-8A20-049E7CAE8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412875"/>
            <a:ext cx="6084887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Учитываются только однократные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акты рассеяния </a:t>
            </a:r>
          </a:p>
        </p:txBody>
      </p:sp>
      <p:sp>
        <p:nvSpPr>
          <p:cNvPr id="9" name="Rectangle 47">
            <a:extLst>
              <a:ext uri="{FF2B5EF4-FFF2-40B4-BE49-F238E27FC236}">
                <a16:creationId xmlns:a16="http://schemas.microsoft.com/office/drawing/2014/main" id="{E86CF98D-4C55-432E-9D25-24FDB0E69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73463"/>
            <a:ext cx="3527425" cy="790575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10" name="Picture 35" descr="Рисунок18">
            <a:extLst>
              <a:ext uri="{FF2B5EF4-FFF2-40B4-BE49-F238E27FC236}">
                <a16:creationId xmlns:a16="http://schemas.microsoft.com/office/drawing/2014/main" id="{A55F2446-C1C7-42B1-B358-550F25526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73463"/>
            <a:ext cx="33845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FECE7AF-C121-44EB-89B8-9CFAEC6EB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5667375"/>
          <a:ext cx="866775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5" imgW="4381500" imgH="469900" progId="Equation.DSMT4">
                  <p:embed/>
                </p:oleObj>
              </mc:Choice>
              <mc:Fallback>
                <p:oleObj name="Equation" r:id="rId5" imgW="4381500" imgH="469900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667375"/>
                        <a:ext cx="8667750" cy="1190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Box 2">
            <a:extLst>
              <a:ext uri="{FF2B5EF4-FFF2-40B4-BE49-F238E27FC236}">
                <a16:creationId xmlns:a16="http://schemas.microsoft.com/office/drawing/2014/main" id="{B6F60BA4-3BFF-4C09-A7E5-C261F1A7A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</a:rPr>
              <a:t>Кинематическое приближение</a:t>
            </a:r>
            <a:endParaRPr lang="ru-RU" altLang="ru-RU" sz="3600">
              <a:latin typeface="Arial" panose="020B0604020202020204" pitchFamily="34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61808750-57E5-4496-BAB4-CCF4BE30B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573463"/>
            <a:ext cx="44989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Рассеяние на отдельных электронах</a:t>
            </a:r>
          </a:p>
        </p:txBody>
      </p:sp>
      <p:sp>
        <p:nvSpPr>
          <p:cNvPr id="2057" name="TextBox 11">
            <a:extLst>
              <a:ext uri="{FF2B5EF4-FFF2-40B4-BE49-F238E27FC236}">
                <a16:creationId xmlns:a16="http://schemas.microsoft.com/office/drawing/2014/main" id="{E73E0082-DB80-4308-9549-927F4F82B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52963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Интенсивность рассеянная на кристаллической решетке с базисом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9" grpId="0" animBg="1"/>
      <p:bldP spid="2056" grpId="0" animBg="1"/>
      <p:bldP spid="3" grpId="0" animBg="1"/>
      <p:bldP spid="20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F7A4F878-740E-4109-B867-F4053B22C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0000CC"/>
                </a:solidFill>
                <a:latin typeface="Arial" panose="020B0604020202020204" pitchFamily="34" charset="0"/>
              </a:rPr>
              <a:t>Поле локальных разориентаций винтовой дислокации</a:t>
            </a:r>
          </a:p>
        </p:txBody>
      </p:sp>
      <p:graphicFrame>
        <p:nvGraphicFramePr>
          <p:cNvPr id="13" name="Object 20">
            <a:extLst>
              <a:ext uri="{FF2B5EF4-FFF2-40B4-BE49-F238E27FC236}">
                <a16:creationId xmlns:a16="http://schemas.microsoft.com/office/drawing/2014/main" id="{7FD7EAFB-4E91-4864-B2A0-346420D1C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3038" y="5516563"/>
          <a:ext cx="3600450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Equation" r:id="rId3" imgW="1193800" imgH="393700" progId="Equation.DSMT4">
                  <p:embed/>
                </p:oleObj>
              </mc:Choice>
              <mc:Fallback>
                <p:oleObj name="Equation" r:id="rId3" imgW="1193800" imgH="3937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5516563"/>
                        <a:ext cx="3600450" cy="1179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0" name="Объект 13">
            <a:extLst>
              <a:ext uri="{FF2B5EF4-FFF2-40B4-BE49-F238E27FC236}">
                <a16:creationId xmlns:a16="http://schemas.microsoft.com/office/drawing/2014/main" id="{8302ACE6-6756-4136-A379-C1D8EB2FAF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49488" y="1125538"/>
          <a:ext cx="43211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Equation" r:id="rId5" imgW="2324100" imgH="431800" progId="Equation.DSMT4">
                  <p:embed/>
                </p:oleObj>
              </mc:Choice>
              <mc:Fallback>
                <p:oleObj name="Equation" r:id="rId5" imgW="2324100" imgH="431800" progId="Equation.DSMT4">
                  <p:embed/>
                  <p:pic>
                    <p:nvPicPr>
                      <p:cNvPr id="0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9488" y="1125538"/>
                        <a:ext cx="4321175" cy="800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261" name="Picture 4" descr="H:\alfa.tif">
            <a:extLst>
              <a:ext uri="{FF2B5EF4-FFF2-40B4-BE49-F238E27FC236}">
                <a16:creationId xmlns:a16="http://schemas.microsoft.com/office/drawing/2014/main" id="{E13AC326-538B-4F6C-924D-21CFCFEB7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2071688"/>
            <a:ext cx="63341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Box 14">
            <a:extLst>
              <a:ext uri="{FF2B5EF4-FFF2-40B4-BE49-F238E27FC236}">
                <a16:creationId xmlns:a16="http://schemas.microsoft.com/office/drawing/2014/main" id="{46B0FEC4-5A47-43C5-BE38-919CD5829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081213"/>
            <a:ext cx="81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i="1">
                <a:latin typeface="Arial" panose="020B0604020202020204" pitchFamily="34" charset="0"/>
              </a:rPr>
              <a:t>α</a:t>
            </a:r>
            <a:r>
              <a:rPr lang="en-US" altLang="ru-RU" sz="2000">
                <a:latin typeface="Arial" panose="020B0604020202020204" pitchFamily="34" charset="0"/>
              </a:rPr>
              <a:t>(y,z)</a:t>
            </a:r>
            <a:endParaRPr lang="ru-RU" altLang="ru-RU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62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12" name="Rectangle 28">
            <a:extLst>
              <a:ext uri="{FF2B5EF4-FFF2-40B4-BE49-F238E27FC236}">
                <a16:creationId xmlns:a16="http://schemas.microsoft.com/office/drawing/2014/main" id="{24B4FB1A-D10B-436B-ADC8-E855488C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284538"/>
            <a:ext cx="88566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6388" name="Picture 4" descr="f1">
            <a:extLst>
              <a:ext uri="{FF2B5EF4-FFF2-40B4-BE49-F238E27FC236}">
                <a16:creationId xmlns:a16="http://schemas.microsoft.com/office/drawing/2014/main" id="{4CB6F0A6-C799-47DB-A0D7-F71C2720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41544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IMG">
            <a:extLst>
              <a:ext uri="{FF2B5EF4-FFF2-40B4-BE49-F238E27FC236}">
                <a16:creationId xmlns:a16="http://schemas.microsoft.com/office/drawing/2014/main" id="{3EA10054-048D-4FE8-A567-4F41FC91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692150"/>
            <a:ext cx="24780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Line 6">
            <a:extLst>
              <a:ext uri="{FF2B5EF4-FFF2-40B4-BE49-F238E27FC236}">
                <a16:creationId xmlns:a16="http://schemas.microsoft.com/office/drawing/2014/main" id="{233F1058-8212-428B-96A4-AA849AD50D2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1916113"/>
            <a:ext cx="20161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08B35C0E-0757-43F8-BF20-C62131003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3736975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6" name="Text Box 15">
            <a:extLst>
              <a:ext uri="{FF2B5EF4-FFF2-40B4-BE49-F238E27FC236}">
                <a16:creationId xmlns:a16="http://schemas.microsoft.com/office/drawing/2014/main" id="{2DC60001-A141-401E-BEF4-58D153780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5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Источники информации в структурном анализе</a:t>
            </a:r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id="{05487885-89B8-4D45-9CA4-C8715504F4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724400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E450E0E6-0406-4FDC-A94F-4C8EC19508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6057900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627B92BB-B74B-4421-9677-55B3512C8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02038"/>
            <a:ext cx="38338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</a:rPr>
              <a:t>1</a:t>
            </a:r>
            <a:r>
              <a:rPr lang="ru-RU" altLang="ru-RU" sz="1600">
                <a:latin typeface="Arial" panose="020B0604020202020204" pitchFamily="34" charset="0"/>
              </a:rPr>
              <a:t>. Геометрия дифракционной картины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565F73CC-750F-4B39-9E91-BE25679C7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433888"/>
            <a:ext cx="349250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2. Интенсивности дифракционных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    пятен - рефлексов</a:t>
            </a:r>
          </a:p>
        </p:txBody>
      </p:sp>
      <p:sp>
        <p:nvSpPr>
          <p:cNvPr id="16397" name="Text Box 13">
            <a:extLst>
              <a:ext uri="{FF2B5EF4-FFF2-40B4-BE49-F238E27FC236}">
                <a16:creationId xmlns:a16="http://schemas.microsoft.com/office/drawing/2014/main" id="{9727FDE5-7CA1-4AFC-8754-E5DEFEB75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83263"/>
            <a:ext cx="38957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3. 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    рефлексов и диффузного рассеяния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73861B86-0A17-460D-A7E9-A2DAA19B8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357563"/>
            <a:ext cx="3548063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Элементарная ячейка</a:t>
            </a:r>
            <a:r>
              <a:rPr lang="en-US" altLang="ru-RU" sz="16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кристалла,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Параметры </a:t>
            </a:r>
            <a:r>
              <a:rPr lang="en-US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a,</a:t>
            </a:r>
            <a:r>
              <a:rPr lang="ru-RU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b,</a:t>
            </a:r>
            <a:r>
              <a:rPr lang="ru-RU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c,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симметрия решетки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C595191D-ED9E-4392-ABC2-8938A7856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292600"/>
            <a:ext cx="255746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Функция распределения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электронной плотности </a:t>
            </a: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id="{B0908016-1907-4EB4-8B16-18ACAF062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661025"/>
            <a:ext cx="3657600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Реальная структура кристаллов</a:t>
            </a:r>
            <a:r>
              <a:rPr lang="en-US" altLang="ru-RU" sz="1600">
                <a:solidFill>
                  <a:srgbClr val="3333FF"/>
                </a:solidFill>
                <a:latin typeface="Arial" panose="020B0604020202020204" pitchFamily="34" charset="0"/>
              </a:rPr>
              <a:t> - 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дефекты, нарушения совершенства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кристаллов</a:t>
            </a:r>
          </a:p>
        </p:txBody>
      </p:sp>
      <p:pic>
        <p:nvPicPr>
          <p:cNvPr id="16402" name="Picture 18" descr="Рисунок1">
            <a:extLst>
              <a:ext uri="{FF2B5EF4-FFF2-40B4-BE49-F238E27FC236}">
                <a16:creationId xmlns:a16="http://schemas.microsoft.com/office/drawing/2014/main" id="{BA8B7CD2-CA0F-4B16-99B7-39957D18D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941888"/>
            <a:ext cx="23050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Text Box 19">
            <a:extLst>
              <a:ext uri="{FF2B5EF4-FFF2-40B4-BE49-F238E27FC236}">
                <a16:creationId xmlns:a16="http://schemas.microsoft.com/office/drawing/2014/main" id="{7BC8FBF9-4563-484C-A15F-D2855EEE4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30275"/>
            <a:ext cx="20415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Источник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рентгеновского излучения</a:t>
            </a:r>
          </a:p>
        </p:txBody>
      </p:sp>
      <p:sp>
        <p:nvSpPr>
          <p:cNvPr id="16404" name="Line 20">
            <a:extLst>
              <a:ext uri="{FF2B5EF4-FFF2-40B4-BE49-F238E27FC236}">
                <a16:creationId xmlns:a16="http://schemas.microsoft.com/office/drawing/2014/main" id="{86A9BFD4-DF0B-4C14-8504-88AA54CBD9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1484313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id="{8CB82454-226F-4A82-B501-63B513CB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492375"/>
            <a:ext cx="800100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Образец</a:t>
            </a:r>
          </a:p>
        </p:txBody>
      </p:sp>
      <p:sp>
        <p:nvSpPr>
          <p:cNvPr id="16406" name="Line 22">
            <a:extLst>
              <a:ext uri="{FF2B5EF4-FFF2-40B4-BE49-F238E27FC236}">
                <a16:creationId xmlns:a16="http://schemas.microsoft.com/office/drawing/2014/main" id="{2D2790A5-0C96-4EB1-823E-F8809FA674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8175" y="1989138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id="{D138204A-F8DF-497D-9FB6-E63A6068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2586038"/>
            <a:ext cx="830262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Детектор</a:t>
            </a:r>
          </a:p>
        </p:txBody>
      </p:sp>
      <p:sp>
        <p:nvSpPr>
          <p:cNvPr id="16408" name="Line 24">
            <a:extLst>
              <a:ext uri="{FF2B5EF4-FFF2-40B4-BE49-F238E27FC236}">
                <a16:creationId xmlns:a16="http://schemas.microsoft.com/office/drawing/2014/main" id="{8DACBCEA-1376-4FA5-8768-1975804C33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3575" y="2060575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17C0AF3-D2CB-455B-B6EF-055A1850CD0B}"/>
              </a:ext>
            </a:extLst>
          </p:cNvPr>
          <p:cNvCxnSpPr/>
          <p:nvPr/>
        </p:nvCxnSpPr>
        <p:spPr>
          <a:xfrm>
            <a:off x="1908175" y="1555750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C7B882F-A4ED-4FA3-BCC7-1A1E22F601FC}"/>
              </a:ext>
            </a:extLst>
          </p:cNvPr>
          <p:cNvCxnSpPr/>
          <p:nvPr/>
        </p:nvCxnSpPr>
        <p:spPr>
          <a:xfrm>
            <a:off x="1908175" y="1987550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1FFAADD-9B76-44EC-8350-C322C1107D28}"/>
              </a:ext>
            </a:extLst>
          </p:cNvPr>
          <p:cNvSpPr txBox="1"/>
          <p:nvPr/>
        </p:nvSpPr>
        <p:spPr>
          <a:xfrm>
            <a:off x="585788" y="2132013"/>
            <a:ext cx="1027112" cy="276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коллиматор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62052E92-BCCE-4EBF-94F6-6AC2CD7E48D7}"/>
              </a:ext>
            </a:extLst>
          </p:cNvPr>
          <p:cNvCxnSpPr>
            <a:endCxn id="4" idx="0"/>
          </p:cNvCxnSpPr>
          <p:nvPr/>
        </p:nvCxnSpPr>
        <p:spPr>
          <a:xfrm flipH="1">
            <a:off x="1098550" y="1700213"/>
            <a:ext cx="736600" cy="4318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12" grpId="0"/>
      <p:bldP spid="25606" grpId="0" animBg="1"/>
      <p:bldP spid="16391" grpId="0" animBg="1"/>
      <p:bldP spid="16394" grpId="0" animBg="1"/>
      <p:bldP spid="16397" grpId="0" animBg="1"/>
      <p:bldP spid="16393" grpId="0" animBg="1"/>
      <p:bldP spid="16395" grpId="0" animBg="1"/>
      <p:bldP spid="16398" grpId="0" animBg="1"/>
      <p:bldP spid="16403" grpId="0" animBg="1"/>
      <p:bldP spid="16405" grpId="0" animBg="1"/>
      <p:bldP spid="16407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>
            <a:extLst>
              <a:ext uri="{FF2B5EF4-FFF2-40B4-BE49-F238E27FC236}">
                <a16:creationId xmlns:a16="http://schemas.microsoft.com/office/drawing/2014/main" id="{368CED41-5EC4-4CEF-87D0-9BC3C5E04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2586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3333FF"/>
                </a:solidFill>
                <a:latin typeface="Arial" panose="020B0604020202020204" pitchFamily="34" charset="0"/>
              </a:rPr>
              <a:t>ФИЗИЧЕСКИЕ ОСНОВЫ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3333FF"/>
                </a:solidFill>
                <a:latin typeface="Arial" panose="020B0604020202020204" pitchFamily="34" charset="0"/>
              </a:rPr>
              <a:t>РЕНТГЕНОВСКОЙ ОПТИКИ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Прямоугольник 1">
            <a:extLst>
              <a:ext uri="{FF2B5EF4-FFF2-40B4-BE49-F238E27FC236}">
                <a16:creationId xmlns:a16="http://schemas.microsoft.com/office/drawing/2014/main" id="{5672C207-40F4-44E1-A87A-C81E9F725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5050"/>
                </a:solidFill>
                <a:latin typeface="Times New Roman" panose="02020603050405020304" pitchFamily="18" charset="0"/>
              </a:rPr>
              <a:t>Показатель преломления для рентгеновских лучей всегда меньше единицы в отличии, например от оптики видимого света</a:t>
            </a:r>
            <a:r>
              <a:rPr lang="ru-RU" altLang="ru-RU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9331" name="Прямоугольник 2">
            <a:extLst>
              <a:ext uri="{FF2B5EF4-FFF2-40B4-BE49-F238E27FC236}">
                <a16:creationId xmlns:a16="http://schemas.microsoft.com/office/drawing/2014/main" id="{8277EA04-618F-4B56-B00C-DF59C1BC4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2066925"/>
            <a:ext cx="28844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accent2"/>
                </a:solidFill>
                <a:latin typeface="Times New Roman" panose="02020603050405020304" pitchFamily="18" charset="0"/>
              </a:rPr>
              <a:t>Формула Лоренц-Лорентца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99332" name="Объект 3">
            <a:extLst>
              <a:ext uri="{FF2B5EF4-FFF2-40B4-BE49-F238E27FC236}">
                <a16:creationId xmlns:a16="http://schemas.microsoft.com/office/drawing/2014/main" id="{34140674-1893-4248-BF93-356F3D43AB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1712913"/>
          <a:ext cx="283527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8" name="Equation" r:id="rId3" imgW="1307532" imgH="495085" progId="Equation.DSMT4">
                  <p:embed/>
                </p:oleObj>
              </mc:Choice>
              <mc:Fallback>
                <p:oleObj name="Equation" r:id="rId3" imgW="1307532" imgH="495085" progId="Equation.DSMT4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712913"/>
                        <a:ext cx="2835275" cy="1076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3" name="Прямоугольник 1">
            <a:extLst>
              <a:ext uri="{FF2B5EF4-FFF2-40B4-BE49-F238E27FC236}">
                <a16:creationId xmlns:a16="http://schemas.microsoft.com/office/drawing/2014/main" id="{A7725E19-8C3E-410B-949C-D21B2AFB1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2738"/>
            <a:ext cx="91440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Частоты электромагнитных колебаний </a:t>
            </a:r>
            <a:r>
              <a:rPr lang="el-GR" altLang="ru-RU" sz="2000">
                <a:solidFill>
                  <a:srgbClr val="FF0000"/>
                </a:solidFill>
                <a:latin typeface="Times New Roman" panose="02020603050405020304" pitchFamily="18" charset="0"/>
              </a:rPr>
              <a:t>ω</a:t>
            </a:r>
            <a:r>
              <a:rPr lang="en-US" altLang="ru-RU" sz="20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FF0000"/>
                </a:solidFill>
                <a:latin typeface="Times New Roman" panose="02020603050405020304" pitchFamily="18" charset="0"/>
              </a:rPr>
              <a:t>для рентгеновского диапазона </a:t>
            </a: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значительно больше частот собственных колебаний электронов в атомах</a:t>
            </a:r>
            <a:r>
              <a:rPr lang="en-US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l-GR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ω</a:t>
            </a:r>
            <a:r>
              <a:rPr lang="en-US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&gt;&gt;</a:t>
            </a:r>
            <a:r>
              <a:rPr lang="el-GR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ω</a:t>
            </a:r>
            <a:r>
              <a:rPr lang="en-US" altLang="ru-RU" sz="2000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0</a:t>
            </a: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 . Следовательно можно записать </a:t>
            </a:r>
            <a:endParaRPr lang="ru-RU" altLang="ru-RU" sz="2000">
              <a:latin typeface="Arial" panose="020B0604020202020204" pitchFamily="34" charset="0"/>
            </a:endParaRPr>
          </a:p>
        </p:txBody>
      </p:sp>
      <p:graphicFrame>
        <p:nvGraphicFramePr>
          <p:cNvPr id="99334" name="Объект 2">
            <a:extLst>
              <a:ext uri="{FF2B5EF4-FFF2-40B4-BE49-F238E27FC236}">
                <a16:creationId xmlns:a16="http://schemas.microsoft.com/office/drawing/2014/main" id="{69A89CF4-EF03-4C9E-A068-689D830CA6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3984625"/>
          <a:ext cx="252730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Equation" r:id="rId5" imgW="965200" imgH="419100" progId="Equation.DSMT4">
                  <p:embed/>
                </p:oleObj>
              </mc:Choice>
              <mc:Fallback>
                <p:oleObj name="Equation" r:id="rId5" imgW="965200" imgH="419100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3984625"/>
                        <a:ext cx="2527300" cy="1100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5" name="Прямоугольник 3">
            <a:extLst>
              <a:ext uri="{FF2B5EF4-FFF2-40B4-BE49-F238E27FC236}">
                <a16:creationId xmlns:a16="http://schemas.microsoft.com/office/drawing/2014/main" id="{4F1DD759-9454-48FB-BD7F-5C88BE63C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65725"/>
            <a:ext cx="9144000" cy="1692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Так как </a:t>
            </a:r>
            <a:r>
              <a:rPr lang="el-GR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ω</a:t>
            </a:r>
            <a:r>
              <a:rPr lang="ru-RU" altLang="ru-RU" sz="2000" baseline="30000">
                <a:solidFill>
                  <a:schemeClr val="accent2"/>
                </a:solidFill>
                <a:latin typeface="Times New Roman" panose="02020603050405020304" pitchFamily="18" charset="0"/>
              </a:rPr>
              <a:t>2</a:t>
            </a: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 - велико, отличие коэффициента преломления для рентгеновских лучей от единицы очень незначительно.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5050"/>
                </a:solidFill>
                <a:latin typeface="Times New Roman" panose="02020603050405020304" pitchFamily="18" charset="0"/>
              </a:rPr>
              <a:t>Как показывают оценки это различие составляет величину порядка 10</a:t>
            </a:r>
            <a:r>
              <a:rPr lang="ru-RU" altLang="ru-RU" baseline="30000">
                <a:solidFill>
                  <a:srgbClr val="FF5050"/>
                </a:solidFill>
                <a:latin typeface="Times New Roman" panose="02020603050405020304" pitchFamily="18" charset="0"/>
              </a:rPr>
              <a:t>-6</a:t>
            </a:r>
            <a:r>
              <a:rPr lang="ru-RU" altLang="ru-RU">
                <a:solidFill>
                  <a:srgbClr val="FF5050"/>
                </a:solidFill>
                <a:latin typeface="Times New Roman" panose="02020603050405020304" pitchFamily="18" charset="0"/>
              </a:rPr>
              <a:t>.</a:t>
            </a:r>
            <a:r>
              <a:rPr lang="ru-RU" altLang="ru-RU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nimBg="1"/>
      <p:bldP spid="99331" grpId="0" animBg="1"/>
      <p:bldP spid="99333" grpId="0" animBg="1"/>
      <p:bldP spid="993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809403F6-6D2C-4E0A-AEC3-12394A43F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2375"/>
            <a:ext cx="3744913" cy="151288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0355" name="Line 5">
            <a:extLst>
              <a:ext uri="{FF2B5EF4-FFF2-40B4-BE49-F238E27FC236}">
                <a16:creationId xmlns:a16="http://schemas.microsoft.com/office/drawing/2014/main" id="{92A1D7DC-3E1A-4B42-9F43-077D05FB3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908050"/>
            <a:ext cx="1368425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56" name="Line 6">
            <a:extLst>
              <a:ext uri="{FF2B5EF4-FFF2-40B4-BE49-F238E27FC236}">
                <a16:creationId xmlns:a16="http://schemas.microsoft.com/office/drawing/2014/main" id="{4215F83A-7076-41FB-9561-9F0B2605A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908050"/>
            <a:ext cx="2376488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57" name="Line 7">
            <a:extLst>
              <a:ext uri="{FF2B5EF4-FFF2-40B4-BE49-F238E27FC236}">
                <a16:creationId xmlns:a16="http://schemas.microsoft.com/office/drawing/2014/main" id="{D2193159-6A7B-4178-A918-42D2BF8C6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0700" y="2492375"/>
            <a:ext cx="431800" cy="1223963"/>
          </a:xfrm>
          <a:prstGeom prst="line">
            <a:avLst/>
          </a:prstGeom>
          <a:noFill/>
          <a:ln w="3810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100358" name="Line 8">
            <a:extLst>
              <a:ext uri="{FF2B5EF4-FFF2-40B4-BE49-F238E27FC236}">
                <a16:creationId xmlns:a16="http://schemas.microsoft.com/office/drawing/2014/main" id="{3F73BE1E-CBCC-4F8C-A8BA-9B8D44D04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0700" y="2492375"/>
            <a:ext cx="1223963" cy="7207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59" name="Line 9">
            <a:extLst>
              <a:ext uri="{FF2B5EF4-FFF2-40B4-BE49-F238E27FC236}">
                <a16:creationId xmlns:a16="http://schemas.microsoft.com/office/drawing/2014/main" id="{EADFA0BB-1099-4E11-AE12-30C80C9A3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0700" y="981075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0" name="Text Box 10">
            <a:extLst>
              <a:ext uri="{FF2B5EF4-FFF2-40B4-BE49-F238E27FC236}">
                <a16:creationId xmlns:a16="http://schemas.microsoft.com/office/drawing/2014/main" id="{2FAA4EAD-D71A-42EA-8721-272C3A990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2997200"/>
            <a:ext cx="477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>
                <a:latin typeface="Symbol" panose="05050102010706020507" pitchFamily="18" charset="2"/>
              </a:rPr>
              <a:t>1</a:t>
            </a:r>
            <a:endParaRPr lang="ru-RU" altLang="ru-RU" sz="2400" baseline="-25000">
              <a:latin typeface="Symbol" panose="05050102010706020507" pitchFamily="18" charset="2"/>
            </a:endParaRPr>
          </a:p>
        </p:txBody>
      </p:sp>
      <p:sp>
        <p:nvSpPr>
          <p:cNvPr id="100361" name="Text Box 11">
            <a:extLst>
              <a:ext uri="{FF2B5EF4-FFF2-40B4-BE49-F238E27FC236}">
                <a16:creationId xmlns:a16="http://schemas.microsoft.com/office/drawing/2014/main" id="{C472DAE4-A72E-4C1C-8C8B-E3AE45A3A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2563813"/>
            <a:ext cx="477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>
                <a:latin typeface="Times New Roman" panose="02020603050405020304" pitchFamily="18" charset="0"/>
              </a:rPr>
              <a:t>2</a:t>
            </a:r>
            <a:endParaRPr lang="ru-RU" altLang="ru-RU" sz="2400" baseline="-25000">
              <a:latin typeface="Times New Roman" panose="02020603050405020304" pitchFamily="18" charset="0"/>
            </a:endParaRPr>
          </a:p>
        </p:txBody>
      </p:sp>
      <p:sp>
        <p:nvSpPr>
          <p:cNvPr id="100362" name="Line 12">
            <a:extLst>
              <a:ext uri="{FF2B5EF4-FFF2-40B4-BE49-F238E27FC236}">
                <a16:creationId xmlns:a16="http://schemas.microsoft.com/office/drawing/2014/main" id="{DD7C99A9-637B-4F13-B330-D844724ECA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2779713"/>
            <a:ext cx="5746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3" name="Line 13">
            <a:extLst>
              <a:ext uri="{FF2B5EF4-FFF2-40B4-BE49-F238E27FC236}">
                <a16:creationId xmlns:a16="http://schemas.microsoft.com/office/drawing/2014/main" id="{1FD1E4D4-455B-438E-80A5-088CB5508F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3355975"/>
            <a:ext cx="2873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4" name="Line 14">
            <a:extLst>
              <a:ext uri="{FF2B5EF4-FFF2-40B4-BE49-F238E27FC236}">
                <a16:creationId xmlns:a16="http://schemas.microsoft.com/office/drawing/2014/main" id="{4F949920-D4FF-46A3-8900-49F6BBDFB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3284538"/>
            <a:ext cx="792162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5" name="Line 15">
            <a:extLst>
              <a:ext uri="{FF2B5EF4-FFF2-40B4-BE49-F238E27FC236}">
                <a16:creationId xmlns:a16="http://schemas.microsoft.com/office/drawing/2014/main" id="{9CF53A25-80A3-42BE-AE01-A8AF1E25E5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2500" y="2852738"/>
            <a:ext cx="71913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6" name="Text Box 16">
            <a:extLst>
              <a:ext uri="{FF2B5EF4-FFF2-40B4-BE49-F238E27FC236}">
                <a16:creationId xmlns:a16="http://schemas.microsoft.com/office/drawing/2014/main" id="{C3614F50-A7CE-4883-9BBD-13BE9C2A1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123950"/>
            <a:ext cx="477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>
                <a:latin typeface="Times New Roman" panose="02020603050405020304" pitchFamily="18" charset="0"/>
              </a:rPr>
              <a:t>0</a:t>
            </a:r>
            <a:endParaRPr lang="ru-RU" altLang="ru-RU" sz="2400" baseline="-25000">
              <a:latin typeface="Times New Roman" panose="02020603050405020304" pitchFamily="18" charset="0"/>
            </a:endParaRPr>
          </a:p>
        </p:txBody>
      </p:sp>
      <p:graphicFrame>
        <p:nvGraphicFramePr>
          <p:cNvPr id="100367" name="Object 17">
            <a:extLst>
              <a:ext uri="{FF2B5EF4-FFF2-40B4-BE49-F238E27FC236}">
                <a16:creationId xmlns:a16="http://schemas.microsoft.com/office/drawing/2014/main" id="{9DCAD1A6-86F1-478A-A525-D151B0A1DC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4025" y="1196975"/>
          <a:ext cx="165735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9" name="Equation" r:id="rId3" imgW="710891" imgH="444307" progId="Equation.DSMT4">
                  <p:embed/>
                </p:oleObj>
              </mc:Choice>
              <mc:Fallback>
                <p:oleObj name="Equation" r:id="rId3" imgW="710891" imgH="444307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196975"/>
                        <a:ext cx="1657350" cy="1036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8" name="Text Box 18">
            <a:extLst>
              <a:ext uri="{FF2B5EF4-FFF2-40B4-BE49-F238E27FC236}">
                <a16:creationId xmlns:a16="http://schemas.microsoft.com/office/drawing/2014/main" id="{C2977A3D-C9D0-4821-8758-CDBDA1CCB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484313"/>
            <a:ext cx="24034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  <a:latin typeface="Times New Roman" panose="02020603050405020304" pitchFamily="18" charset="0"/>
              </a:rPr>
              <a:t>Закон Снеллиуса</a:t>
            </a:r>
          </a:p>
        </p:txBody>
      </p:sp>
      <p:graphicFrame>
        <p:nvGraphicFramePr>
          <p:cNvPr id="100369" name="Object 19">
            <a:extLst>
              <a:ext uri="{FF2B5EF4-FFF2-40B4-BE49-F238E27FC236}">
                <a16:creationId xmlns:a16="http://schemas.microsoft.com/office/drawing/2014/main" id="{F8550454-0DF9-430A-8CB1-1A122E7596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4221163"/>
          <a:ext cx="61214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0" name="Equation" r:id="rId5" imgW="1079032" imgH="203112" progId="Equation.DSMT4">
                  <p:embed/>
                </p:oleObj>
              </mc:Choice>
              <mc:Fallback>
                <p:oleObj name="Equation" r:id="rId5" imgW="1079032" imgH="203112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221163"/>
                        <a:ext cx="6121400" cy="1152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70" name="Text Box 20">
            <a:extLst>
              <a:ext uri="{FF2B5EF4-FFF2-40B4-BE49-F238E27FC236}">
                <a16:creationId xmlns:a16="http://schemas.microsoft.com/office/drawing/2014/main" id="{187819BC-22B3-4A74-A005-35374AE4D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15875"/>
            <a:ext cx="91694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chemeClr val="accent2"/>
                </a:solidFill>
                <a:latin typeface="Arial" panose="020B0604020202020204" pitchFamily="34" charset="0"/>
              </a:rPr>
              <a:t>Законы преломления</a:t>
            </a:r>
          </a:p>
        </p:txBody>
      </p:sp>
      <p:sp>
        <p:nvSpPr>
          <p:cNvPr id="100371" name="Line 21">
            <a:extLst>
              <a:ext uri="{FF2B5EF4-FFF2-40B4-BE49-F238E27FC236}">
                <a16:creationId xmlns:a16="http://schemas.microsoft.com/office/drawing/2014/main" id="{C56116DD-1F2E-440D-B235-177E0FED76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1555750"/>
            <a:ext cx="5746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72" name="Text Box 22">
            <a:extLst>
              <a:ext uri="{FF2B5EF4-FFF2-40B4-BE49-F238E27FC236}">
                <a16:creationId xmlns:a16="http://schemas.microsoft.com/office/drawing/2014/main" id="{07C2D69D-8A90-4BA4-8B32-53821EBBC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16563"/>
            <a:ext cx="758031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  <a:latin typeface="Arial" panose="020B0604020202020204" pitchFamily="34" charset="0"/>
              </a:rPr>
              <a:t>Это означает, что вакуум для рентгеновского излучения является более плотной средой чем </a:t>
            </a:r>
            <a:r>
              <a:rPr lang="ru-RU" altLang="ru-RU" sz="2400">
                <a:solidFill>
                  <a:srgbClr val="CC0000"/>
                </a:solidFill>
                <a:latin typeface="Arial" panose="020B0604020202020204" pitchFamily="34" charset="0"/>
              </a:rPr>
              <a:t>любой материал</a:t>
            </a:r>
            <a:endParaRPr lang="ru-RU" altLang="ru-RU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00373" name="Text Box 23">
            <a:extLst>
              <a:ext uri="{FF2B5EF4-FFF2-40B4-BE49-F238E27FC236}">
                <a16:creationId xmlns:a16="http://schemas.microsoft.com/office/drawing/2014/main" id="{B7F2A6CB-C681-4BD6-8A5F-A55846D02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708275"/>
            <a:ext cx="29479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Для рентгеновских лучей</a:t>
            </a:r>
          </a:p>
        </p:txBody>
      </p:sp>
      <p:sp>
        <p:nvSpPr>
          <p:cNvPr id="100374" name="Text Box 24">
            <a:extLst>
              <a:ext uri="{FF2B5EF4-FFF2-40B4-BE49-F238E27FC236}">
                <a16:creationId xmlns:a16="http://schemas.microsoft.com/office/drawing/2014/main" id="{7244C9F6-3BFC-49D7-942C-FE6C6910E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429000"/>
            <a:ext cx="23399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Для видимого света</a:t>
            </a:r>
          </a:p>
        </p:txBody>
      </p:sp>
      <p:sp>
        <p:nvSpPr>
          <p:cNvPr id="100375" name="Line 25">
            <a:extLst>
              <a:ext uri="{FF2B5EF4-FFF2-40B4-BE49-F238E27FC236}">
                <a16:creationId xmlns:a16="http://schemas.microsoft.com/office/drawing/2014/main" id="{BF4B176C-D73F-4AD9-9795-25C63A82B0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63938" y="3573463"/>
            <a:ext cx="2087562" cy="1428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76" name="Line 26">
            <a:extLst>
              <a:ext uri="{FF2B5EF4-FFF2-40B4-BE49-F238E27FC236}">
                <a16:creationId xmlns:a16="http://schemas.microsoft.com/office/drawing/2014/main" id="{B6DDC8F7-0108-4211-B5CE-F94BBAAF42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2924175"/>
            <a:ext cx="1366837" cy="1444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nimBg="1"/>
      <p:bldP spid="100360" grpId="0"/>
      <p:bldP spid="100361" grpId="0"/>
      <p:bldP spid="100366" grpId="0"/>
      <p:bldP spid="100368" grpId="0" animBg="1"/>
      <p:bldP spid="100370" grpId="0" animBg="1"/>
      <p:bldP spid="100372" grpId="0" animBg="1"/>
      <p:bldP spid="100373" grpId="0" animBg="1"/>
      <p:bldP spid="10037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97BB01-5F49-4959-89C0-F619F9D8A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013325"/>
            <a:ext cx="3095625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Собирающие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1 — двояковыпуклая</a:t>
            </a:r>
            <a:br>
              <a:rPr lang="ru-RU" altLang="ru-RU" sz="1800">
                <a:latin typeface="Arial" panose="020B0604020202020204" pitchFamily="34" charset="0"/>
              </a:rPr>
            </a:br>
            <a:r>
              <a:rPr lang="ru-RU" altLang="ru-RU" sz="1800">
                <a:latin typeface="Arial" panose="020B0604020202020204" pitchFamily="34" charset="0"/>
              </a:rPr>
              <a:t> 2 — плоско-выпуклая</a:t>
            </a:r>
            <a:br>
              <a:rPr lang="ru-RU" altLang="ru-RU" sz="1800">
                <a:latin typeface="Arial" panose="020B0604020202020204" pitchFamily="34" charset="0"/>
              </a:rPr>
            </a:br>
            <a:r>
              <a:rPr lang="ru-RU" altLang="ru-RU" sz="1800">
                <a:latin typeface="Arial" panose="020B0604020202020204" pitchFamily="34" charset="0"/>
              </a:rPr>
              <a:t>  3 — вогнуто-выпуклая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E1D28-EB90-4027-A144-9EC0A177D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325" y="15875"/>
            <a:ext cx="288925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CC"/>
                </a:solidFill>
                <a:latin typeface="Arial" panose="020B0604020202020204" pitchFamily="34" charset="0"/>
              </a:rPr>
              <a:t>Типы линз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0003C-4FA0-4751-B194-5D2951CA3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5013325"/>
            <a:ext cx="2774950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Рассеивающие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4 — двояковогнутая</a:t>
            </a:r>
            <a:br>
              <a:rPr lang="ru-RU" altLang="ru-RU" sz="1800">
                <a:latin typeface="Arial" panose="020B0604020202020204" pitchFamily="34" charset="0"/>
              </a:rPr>
            </a:br>
            <a:r>
              <a:rPr lang="ru-RU" altLang="ru-RU" sz="1800">
                <a:latin typeface="Arial" panose="020B0604020202020204" pitchFamily="34" charset="0"/>
              </a:rPr>
              <a:t> 5 — плоско-вогнутая</a:t>
            </a:r>
            <a:br>
              <a:rPr lang="ru-RU" altLang="ru-RU" sz="1800">
                <a:latin typeface="Arial" panose="020B0604020202020204" pitchFamily="34" charset="0"/>
              </a:rPr>
            </a:br>
            <a:r>
              <a:rPr lang="ru-RU" altLang="ru-RU" sz="1800">
                <a:latin typeface="Arial" panose="020B0604020202020204" pitchFamily="34" charset="0"/>
              </a:rPr>
              <a:t>   6 — выпукло-вогнутая</a:t>
            </a:r>
          </a:p>
        </p:txBody>
      </p:sp>
      <p:pic>
        <p:nvPicPr>
          <p:cNvPr id="5" name="Picture 3" descr="H:\2015-2016\Линзы 1a.tif">
            <a:extLst>
              <a:ext uri="{FF2B5EF4-FFF2-40B4-BE49-F238E27FC236}">
                <a16:creationId xmlns:a16="http://schemas.microsoft.com/office/drawing/2014/main" id="{D7B6A250-4DF6-4453-9F7A-EA8D7661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81113"/>
            <a:ext cx="30956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:\2015-2016\Линзы 2a.tif">
            <a:extLst>
              <a:ext uri="{FF2B5EF4-FFF2-40B4-BE49-F238E27FC236}">
                <a16:creationId xmlns:a16="http://schemas.microsoft.com/office/drawing/2014/main" id="{55D43DC4-FA9A-4363-98A1-263C23D5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4226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DD4DB0A-016D-4B80-A5E1-B4B1E7E41F0F}"/>
              </a:ext>
            </a:extLst>
          </p:cNvPr>
          <p:cNvCxnSpPr/>
          <p:nvPr/>
        </p:nvCxnSpPr>
        <p:spPr>
          <a:xfrm>
            <a:off x="0" y="0"/>
            <a:ext cx="9144000" cy="685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C2CF9EE-D07B-4657-9B76-B30366789769}"/>
              </a:ext>
            </a:extLst>
          </p:cNvPr>
          <p:cNvCxnSpPr/>
          <p:nvPr/>
        </p:nvCxnSpPr>
        <p:spPr>
          <a:xfrm flipV="1">
            <a:off x="0" y="0"/>
            <a:ext cx="9144000" cy="685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:a16="http://schemas.microsoft.com/office/drawing/2014/main" id="{B41B99C5-24FD-4A96-89FC-C336DC32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27392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>
            <a:extLst>
              <a:ext uri="{FF2B5EF4-FFF2-40B4-BE49-F238E27FC236}">
                <a16:creationId xmlns:a16="http://schemas.microsoft.com/office/drawing/2014/main" id="{3D1B6DF8-2FEF-477B-B9E6-F33E5071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71963"/>
            <a:ext cx="75819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Принципиальная схема фокусировки Киркпатрика — Баэца.</a:t>
            </a:r>
            <a:r>
              <a:rPr lang="ru-RU" altLang="ru-RU" sz="2400">
                <a:latin typeface="Arial" panose="020B0604020202020204" pitchFamily="34" charset="0"/>
              </a:rPr>
              <a:t> </a:t>
            </a:r>
            <a:r>
              <a:rPr lang="ru-RU" altLang="ru-RU" sz="1800">
                <a:latin typeface="Arial" panose="020B0604020202020204" pitchFamily="34" charset="0"/>
              </a:rPr>
              <a:t>Оси вращения цилиндрических зеркал взаимно перпендикулярны. Этот микроскоп использовался для получения рентгеновских изображений лазерных термоядерных</a:t>
            </a:r>
            <a:r>
              <a:rPr lang="en-US" altLang="ru-RU" sz="1800">
                <a:latin typeface="Arial" panose="020B0604020202020204" pitchFamily="34" charset="0"/>
              </a:rPr>
              <a:t> </a:t>
            </a:r>
            <a:r>
              <a:rPr lang="ru-RU" altLang="ru-RU" sz="1800">
                <a:latin typeface="Arial" panose="020B0604020202020204" pitchFamily="34" charset="0"/>
              </a:rPr>
              <a:t>мишеней.</a:t>
            </a:r>
          </a:p>
        </p:txBody>
      </p:sp>
      <p:sp>
        <p:nvSpPr>
          <p:cNvPr id="40964" name="TextBox 1">
            <a:extLst>
              <a:ext uri="{FF2B5EF4-FFF2-40B4-BE49-F238E27FC236}">
                <a16:creationId xmlns:a16="http://schemas.microsoft.com/office/drawing/2014/main" id="{CBE9F2FD-44AE-406B-B1D9-E252FBCAA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333375"/>
            <a:ext cx="6883400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latin typeface="Arial" panose="020B0604020202020204" pitchFamily="34" charset="0"/>
              </a:rPr>
              <a:t>Фокусирующие зеркала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9FD232D-D9CD-4124-9B5C-CE27E6E1E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2"/>
                </a:solidFill>
                <a:latin typeface="Arial" panose="020B0604020202020204" pitchFamily="34" charset="0"/>
              </a:rPr>
              <a:t>Принцип </a:t>
            </a:r>
            <a:r>
              <a:rPr lang="en-US" altLang="ru-RU" sz="36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>
                <a:solidFill>
                  <a:schemeClr val="accent2"/>
                </a:solidFill>
                <a:latin typeface="Arial" panose="020B0604020202020204" pitchFamily="34" charset="0"/>
              </a:rPr>
              <a:t>ГЮЙГЕНСА</a:t>
            </a:r>
            <a:r>
              <a:rPr lang="en-US" altLang="ru-RU" sz="3600">
                <a:solidFill>
                  <a:schemeClr val="accent2"/>
                </a:solidFill>
                <a:latin typeface="Arial" panose="020B0604020202020204" pitchFamily="34" charset="0"/>
              </a:rPr>
              <a:t>-</a:t>
            </a:r>
            <a:r>
              <a:rPr lang="ru-RU" altLang="ru-RU" sz="3600">
                <a:solidFill>
                  <a:schemeClr val="accent2"/>
                </a:solidFill>
                <a:latin typeface="Arial" panose="020B0604020202020204" pitchFamily="34" charset="0"/>
              </a:rPr>
              <a:t>ФРЕНЕЛЯ</a:t>
            </a:r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A9A9CE0C-5A80-4A19-BA20-A771C4F411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2757488"/>
          <a:ext cx="321310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Equation" r:id="rId3" imgW="1777229" imgH="482391" progId="Equation.DSMT4">
                  <p:embed/>
                </p:oleObj>
              </mc:Choice>
              <mc:Fallback>
                <p:oleObj name="Equation" r:id="rId3" imgW="1777229" imgH="48239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757488"/>
                        <a:ext cx="3213100" cy="8715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8" descr="IMG_0001">
            <a:extLst>
              <a:ext uri="{FF2B5EF4-FFF2-40B4-BE49-F238E27FC236}">
                <a16:creationId xmlns:a16="http://schemas.microsoft.com/office/drawing/2014/main" id="{0234123D-C093-46B1-B883-F3D3EACB6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5329237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330CA8EB-DA99-4336-B151-D852F8918F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9575" y="4868863"/>
          <a:ext cx="5837238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8" name="Equation" r:id="rId6" imgW="1955800" imgH="482600" progId="Equation.DSMT4">
                  <p:embed/>
                </p:oleObj>
              </mc:Choice>
              <mc:Fallback>
                <p:oleObj name="Equation" r:id="rId6" imgW="1955800" imgH="482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4868863"/>
                        <a:ext cx="5837238" cy="1439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77200643-B66D-428B-ACF9-4BC43D1601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3860800"/>
          <a:ext cx="237648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Equation" r:id="rId8" imgW="1270000" imgH="457200" progId="Equation.DSMT4">
                  <p:embed/>
                </p:oleObj>
              </mc:Choice>
              <mc:Fallback>
                <p:oleObj name="Equation" r:id="rId8" imgW="127000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3860800"/>
                        <a:ext cx="2376487" cy="85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1">
            <a:extLst>
              <a:ext uri="{FF2B5EF4-FFF2-40B4-BE49-F238E27FC236}">
                <a16:creationId xmlns:a16="http://schemas.microsoft.com/office/drawing/2014/main" id="{4D9B8C3A-11B1-4CA2-91B3-0A289D0353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1557338"/>
          <a:ext cx="1727200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Equation" r:id="rId10" imgW="850531" imgH="393529" progId="Equation.DSMT4">
                  <p:embed/>
                </p:oleObj>
              </mc:Choice>
              <mc:Fallback>
                <p:oleObj name="Equation" r:id="rId10" imgW="850531" imgH="393529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557338"/>
                        <a:ext cx="1727200" cy="798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2" name="TextBox 2">
            <a:extLst>
              <a:ext uri="{FF2B5EF4-FFF2-40B4-BE49-F238E27FC236}">
                <a16:creationId xmlns:a16="http://schemas.microsoft.com/office/drawing/2014/main" id="{9C7F3707-63DA-4DD1-8182-16E16A1F8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420938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latin typeface="Times New Roman" panose="02020603050405020304" pitchFamily="18" charset="0"/>
              </a:rPr>
              <a:t>a’</a:t>
            </a:r>
            <a:endParaRPr lang="ru-RU" altLang="ru-RU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34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_0004">
            <a:extLst>
              <a:ext uri="{FF2B5EF4-FFF2-40B4-BE49-F238E27FC236}">
                <a16:creationId xmlns:a16="http://schemas.microsoft.com/office/drawing/2014/main" id="{8C6763DF-4281-4E3E-B727-362CFB09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052513"/>
            <a:ext cx="8648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>
            <a:extLst>
              <a:ext uri="{FF2B5EF4-FFF2-40B4-BE49-F238E27FC236}">
                <a16:creationId xmlns:a16="http://schemas.microsoft.com/office/drawing/2014/main" id="{4F5B703C-AB84-4693-BAB2-F1AFBBBBE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38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Arial" panose="020B0604020202020204" pitchFamily="34" charset="0"/>
              </a:rPr>
              <a:t>Зональнальные пластики Френеля</a:t>
            </a:r>
          </a:p>
        </p:txBody>
      </p:sp>
      <p:sp>
        <p:nvSpPr>
          <p:cNvPr id="43012" name="Text Box 6">
            <a:extLst>
              <a:ext uri="{FF2B5EF4-FFF2-40B4-BE49-F238E27FC236}">
                <a16:creationId xmlns:a16="http://schemas.microsoft.com/office/drawing/2014/main" id="{979FE580-3BE9-4EB7-941B-89C8CE970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38" y="4557713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а</a:t>
            </a:r>
          </a:p>
        </p:txBody>
      </p:sp>
      <p:sp>
        <p:nvSpPr>
          <p:cNvPr id="43013" name="Text Box 7">
            <a:extLst>
              <a:ext uri="{FF2B5EF4-FFF2-40B4-BE49-F238E27FC236}">
                <a16:creationId xmlns:a16="http://schemas.microsoft.com/office/drawing/2014/main" id="{0D4344A8-6DE2-4DE0-B270-E038746E9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557713"/>
            <a:ext cx="33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б</a:t>
            </a:r>
          </a:p>
        </p:txBody>
      </p:sp>
      <p:sp>
        <p:nvSpPr>
          <p:cNvPr id="43014" name="Text Box 8">
            <a:extLst>
              <a:ext uri="{FF2B5EF4-FFF2-40B4-BE49-F238E27FC236}">
                <a16:creationId xmlns:a16="http://schemas.microsoft.com/office/drawing/2014/main" id="{0BE7A2CA-545B-43C7-8FC2-390ABF48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854700"/>
            <a:ext cx="36004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а) - открыты четные зоны;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б) – открыты нечетные зоны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ZP-2">
            <a:extLst>
              <a:ext uri="{FF2B5EF4-FFF2-40B4-BE49-F238E27FC236}">
                <a16:creationId xmlns:a16="http://schemas.microsoft.com/office/drawing/2014/main" id="{8C1C9990-379E-46BE-9516-9C6DA68E4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47783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ZP-3">
            <a:extLst>
              <a:ext uri="{FF2B5EF4-FFF2-40B4-BE49-F238E27FC236}">
                <a16:creationId xmlns:a16="http://schemas.microsoft.com/office/drawing/2014/main" id="{38A48033-486D-4BAD-98E6-3F6FECC5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92150"/>
            <a:ext cx="15843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23568A0-9A60-44FD-82AD-E8181F053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3243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В треугольнике рассеяния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образуется самосогласованное электромагнитное поле.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Это поле описывается уравнениями Максвелла. </a:t>
            </a:r>
          </a:p>
        </p:txBody>
      </p:sp>
      <p:pic>
        <p:nvPicPr>
          <p:cNvPr id="3" name="Picture 8" descr="Untitled-1">
            <a:extLst>
              <a:ext uri="{FF2B5EF4-FFF2-40B4-BE49-F238E27FC236}">
                <a16:creationId xmlns:a16="http://schemas.microsoft.com/office/drawing/2014/main" id="{EF7E5BFA-28E7-4B3F-BEC7-E3E48825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4608513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3">
            <a:extLst>
              <a:ext uri="{FF2B5EF4-FFF2-40B4-BE49-F238E27FC236}">
                <a16:creationId xmlns:a16="http://schemas.microsoft.com/office/drawing/2014/main" id="{A6F2010D-9540-45B3-AE1C-4F39590A7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908050"/>
            <a:ext cx="4500562" cy="4094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  <a:latin typeface="Arial" panose="020B0604020202020204" pitchFamily="34" charset="0"/>
              </a:rPr>
              <a:t>Происходят многократные акты рассеяния. В рассеянии участвуют как первичная падающая волна, так и вторичные волны. В результате каждого акта рассеяния рожаются проходящая и дифрагированные волны. Все распространяющиеся волны когерентны и следовательно образуют два новых волновых поля – поле проходящей волны и поле дифрагированной волны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778283B-7172-4056-A7BB-C540E8EC6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Динамическое рассеяние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1-a">
            <a:extLst>
              <a:ext uri="{FF2B5EF4-FFF2-40B4-BE49-F238E27FC236}">
                <a16:creationId xmlns:a16="http://schemas.microsoft.com/office/drawing/2014/main" id="{649727BB-315E-4F11-B99C-4C0A624C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954088"/>
            <a:ext cx="77374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5">
            <a:extLst>
              <a:ext uri="{FF2B5EF4-FFF2-40B4-BE49-F238E27FC236}">
                <a16:creationId xmlns:a16="http://schemas.microsoft.com/office/drawing/2014/main" id="{F864D53D-8DA7-4770-AD12-18DA8D2E7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</a:rPr>
              <a:t>Изображение центральных зон 4-х уровневой кольцевой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</a:rPr>
              <a:t>зонной пластинки в растровом электронном микроскопе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029" descr="1">
            <a:extLst>
              <a:ext uri="{FF2B5EF4-FFF2-40B4-BE49-F238E27FC236}">
                <a16:creationId xmlns:a16="http://schemas.microsoft.com/office/drawing/2014/main" id="{F2507415-58AB-4164-84A8-6036D312D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946150"/>
            <a:ext cx="536575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1032">
            <a:extLst>
              <a:ext uri="{FF2B5EF4-FFF2-40B4-BE49-F238E27FC236}">
                <a16:creationId xmlns:a16="http://schemas.microsoft.com/office/drawing/2014/main" id="{B0588F79-C7B1-4D53-B12C-AC1F6FF19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4588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panose="020B0604020202020204" pitchFamily="34" charset="0"/>
              </a:rPr>
              <a:t>Э.В.Суворов, В.И.Половинкина. Письма в ЖЭТФ,20,5,326-329,1974.</a:t>
            </a:r>
            <a:endParaRPr lang="en-US" altLang="ru-RU" sz="1800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panose="020B0604020202020204" pitchFamily="34" charset="0"/>
              </a:rPr>
              <a:t>В.Л.Инденбом, Э.В.Суворов, И.Ш.Слободецкий, ЖЭТФ,71,19.0,359-369,1976.</a:t>
            </a:r>
          </a:p>
        </p:txBody>
      </p:sp>
      <p:sp>
        <p:nvSpPr>
          <p:cNvPr id="68614" name="Text Box 1028">
            <a:extLst>
              <a:ext uri="{FF2B5EF4-FFF2-40B4-BE49-F238E27FC236}">
                <a16:creationId xmlns:a16="http://schemas.microsoft.com/office/drawing/2014/main" id="{E66720AE-41DE-46DD-9676-97F8150F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13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</a:rPr>
              <a:t>Фокусировка модулированных волн при дифракции на совершенных кристаллах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686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029" descr="11">
            <a:extLst>
              <a:ext uri="{FF2B5EF4-FFF2-40B4-BE49-F238E27FC236}">
                <a16:creationId xmlns:a16="http://schemas.microsoft.com/office/drawing/2014/main" id="{E0A87233-810C-4896-AFA4-148B02DC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3357563"/>
            <a:ext cx="72739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659" name="Object 1024">
            <a:extLst>
              <a:ext uri="{FF2B5EF4-FFF2-40B4-BE49-F238E27FC236}">
                <a16:creationId xmlns:a16="http://schemas.microsoft.com/office/drawing/2014/main" id="{9A3723E0-4CD3-4B47-861D-B0FC30787A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8175" y="5589588"/>
          <a:ext cx="2087563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Equation" r:id="rId5" imgW="799753" imgH="444307" progId="Equation.DSMT4">
                  <p:embed/>
                </p:oleObj>
              </mc:Choice>
              <mc:Fallback>
                <p:oleObj name="Equation" r:id="rId5" imgW="799753" imgH="444307" progId="Equation.DSMT4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5589588"/>
                        <a:ext cx="2087563" cy="1160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0" name="Object 1025">
            <a:extLst>
              <a:ext uri="{FF2B5EF4-FFF2-40B4-BE49-F238E27FC236}">
                <a16:creationId xmlns:a16="http://schemas.microsoft.com/office/drawing/2014/main" id="{BA139559-F743-4EB9-893A-D261E605FC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5589588"/>
          <a:ext cx="2520950" cy="120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1" name="Equation" r:id="rId7" imgW="926698" imgH="444307" progId="Equation.DSMT4">
                  <p:embed/>
                </p:oleObj>
              </mc:Choice>
              <mc:Fallback>
                <p:oleObj name="Equation" r:id="rId7" imgW="926698" imgH="444307" progId="Equation.DSMT4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5589588"/>
                        <a:ext cx="2520950" cy="1208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2" name="Text Box 1033">
            <a:extLst>
              <a:ext uri="{FF2B5EF4-FFF2-40B4-BE49-F238E27FC236}">
                <a16:creationId xmlns:a16="http://schemas.microsoft.com/office/drawing/2014/main" id="{29A53235-D898-4982-81A6-643B417E3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63"/>
            <a:ext cx="9144000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latin typeface="Arial" panose="020B0604020202020204" pitchFamily="34" charset="0"/>
              </a:rPr>
              <a:t>Рефракционные линзы</a:t>
            </a:r>
          </a:p>
        </p:txBody>
      </p:sp>
      <p:pic>
        <p:nvPicPr>
          <p:cNvPr id="18" name="Picture 2" descr="H:\RL 1.tif">
            <a:extLst>
              <a:ext uri="{FF2B5EF4-FFF2-40B4-BE49-F238E27FC236}">
                <a16:creationId xmlns:a16="http://schemas.microsoft.com/office/drawing/2014/main" id="{315D3CAF-1DBA-4094-9686-307FD941A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42975"/>
            <a:ext cx="2925763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46912E-1920-44AD-B3E9-EB992B53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1317625"/>
            <a:ext cx="1079500" cy="70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>
                <a:solidFill>
                  <a:srgbClr val="0033CC"/>
                </a:solidFill>
                <a:latin typeface="Arial" panose="020B0604020202020204" pitchFamily="34" charset="0"/>
              </a:rPr>
              <a:t>n&lt;1</a:t>
            </a:r>
            <a:endParaRPr lang="ru-RU" altLang="ru-RU" sz="40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71292F-8CCD-401D-A7DA-A51172CAF12D}"/>
              </a:ext>
            </a:extLst>
          </p:cNvPr>
          <p:cNvSpPr/>
          <p:nvPr/>
        </p:nvSpPr>
        <p:spPr>
          <a:xfrm>
            <a:off x="468313" y="947738"/>
            <a:ext cx="3382962" cy="1457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" name="Picture 4" descr="H:\PL 2.tif">
            <a:extLst>
              <a:ext uri="{FF2B5EF4-FFF2-40B4-BE49-F238E27FC236}">
                <a16:creationId xmlns:a16="http://schemas.microsoft.com/office/drawing/2014/main" id="{A768635F-4F31-42DA-8935-2D6A0C053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054100"/>
            <a:ext cx="181292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7460C65-0467-42AE-B381-ACA9B9E24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322388"/>
            <a:ext cx="10795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>
                <a:solidFill>
                  <a:srgbClr val="0033CC"/>
                </a:solidFill>
                <a:latin typeface="Arial" panose="020B0604020202020204" pitchFamily="34" charset="0"/>
              </a:rPr>
              <a:t>n&gt;1</a:t>
            </a:r>
            <a:endParaRPr lang="ru-RU" altLang="ru-RU" sz="40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38A8BBD-E9EB-4DF6-9CF2-4A36595EE324}"/>
              </a:ext>
            </a:extLst>
          </p:cNvPr>
          <p:cNvCxnSpPr/>
          <p:nvPr/>
        </p:nvCxnSpPr>
        <p:spPr>
          <a:xfrm>
            <a:off x="468313" y="947738"/>
            <a:ext cx="3382962" cy="1457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573BBB5-C6CB-4623-904A-BDE2990A7AC2}"/>
              </a:ext>
            </a:extLst>
          </p:cNvPr>
          <p:cNvCxnSpPr/>
          <p:nvPr/>
        </p:nvCxnSpPr>
        <p:spPr>
          <a:xfrm flipV="1">
            <a:off x="468313" y="947738"/>
            <a:ext cx="3382962" cy="1457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032">
            <a:extLst>
              <a:ext uri="{FF2B5EF4-FFF2-40B4-BE49-F238E27FC236}">
                <a16:creationId xmlns:a16="http://schemas.microsoft.com/office/drawing/2014/main" id="{CD5878F2-9CBD-47D8-AC50-93D8929EC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3" y="2781300"/>
            <a:ext cx="65817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chemeClr val="accent2"/>
                </a:solidFill>
                <a:latin typeface="Times New Roman" panose="02020603050405020304" pitchFamily="18" charset="0"/>
              </a:rPr>
              <a:t>Lund,M.V. (1997) J. X-RaySci.Technol.,7,265-70.</a:t>
            </a:r>
            <a:endParaRPr lang="ru-RU" altLang="ru-RU" sz="2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nimBg="1"/>
      <p:bldP spid="20" grpId="0" animBg="1"/>
      <p:bldP spid="27" grpId="0" animBg="1"/>
      <p:bldP spid="29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BE215411-8EF4-4D24-92C2-5E4994747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48131" name="Rectangle 5">
            <a:extLst>
              <a:ext uri="{FF2B5EF4-FFF2-40B4-BE49-F238E27FC236}">
                <a16:creationId xmlns:a16="http://schemas.microsoft.com/office/drawing/2014/main" id="{B7495793-F08A-44DF-B8B5-44975BA3E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96975"/>
            <a:ext cx="2540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Bent/curved reflective optics</a:t>
            </a:r>
          </a:p>
        </p:txBody>
      </p:sp>
      <p:sp>
        <p:nvSpPr>
          <p:cNvPr id="48132" name="Rectangle 6">
            <a:extLst>
              <a:ext uri="{FF2B5EF4-FFF2-40B4-BE49-F238E27FC236}">
                <a16:creationId xmlns:a16="http://schemas.microsoft.com/office/drawing/2014/main" id="{5C0AFD66-C4CC-4243-9F0C-A1B0EA01E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513" y="1219200"/>
            <a:ext cx="1068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Capillaries</a:t>
            </a:r>
          </a:p>
        </p:txBody>
      </p:sp>
      <p:sp>
        <p:nvSpPr>
          <p:cNvPr id="48133" name="Rectangle 7">
            <a:extLst>
              <a:ext uri="{FF2B5EF4-FFF2-40B4-BE49-F238E27FC236}">
                <a16:creationId xmlns:a16="http://schemas.microsoft.com/office/drawing/2014/main" id="{86435BF3-F9D3-4467-90E9-F7EBC8641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295400"/>
            <a:ext cx="1190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Waveguides</a:t>
            </a:r>
          </a:p>
        </p:txBody>
      </p:sp>
      <p:sp>
        <p:nvSpPr>
          <p:cNvPr id="48134" name="Rectangle 8">
            <a:extLst>
              <a:ext uri="{FF2B5EF4-FFF2-40B4-BE49-F238E27FC236}">
                <a16:creationId xmlns:a16="http://schemas.microsoft.com/office/drawing/2014/main" id="{243B275F-2CFB-433F-B8EE-2C906AE89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913" y="1143000"/>
            <a:ext cx="835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Fresnel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optics</a:t>
            </a:r>
          </a:p>
        </p:txBody>
      </p:sp>
      <p:sp>
        <p:nvSpPr>
          <p:cNvPr id="48135" name="Rectangle 9">
            <a:extLst>
              <a:ext uri="{FF2B5EF4-FFF2-40B4-BE49-F238E27FC236}">
                <a16:creationId xmlns:a16="http://schemas.microsoft.com/office/drawing/2014/main" id="{145C0D8A-143C-4E3D-A2DD-4C639BAB8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513" y="1219200"/>
            <a:ext cx="1400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Bragg-Fresnel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Optics</a:t>
            </a:r>
          </a:p>
        </p:txBody>
      </p:sp>
      <p:sp>
        <p:nvSpPr>
          <p:cNvPr id="48136" name="Rectangle 10">
            <a:extLst>
              <a:ext uri="{FF2B5EF4-FFF2-40B4-BE49-F238E27FC236}">
                <a16:creationId xmlns:a16="http://schemas.microsoft.com/office/drawing/2014/main" id="{026EB6A3-7CEC-4EB8-8E7F-82E3F74F0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1219200"/>
            <a:ext cx="10334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Refractive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optics</a:t>
            </a:r>
          </a:p>
        </p:txBody>
      </p:sp>
      <p:sp>
        <p:nvSpPr>
          <p:cNvPr id="48137" name="Line 11">
            <a:extLst>
              <a:ext uri="{FF2B5EF4-FFF2-40B4-BE49-F238E27FC236}">
                <a16:creationId xmlns:a16="http://schemas.microsoft.com/office/drawing/2014/main" id="{E434D002-0FAF-4495-843B-568A3D741D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13" y="1143000"/>
            <a:ext cx="914241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8" name="Line 12">
            <a:extLst>
              <a:ext uri="{FF2B5EF4-FFF2-40B4-BE49-F238E27FC236}">
                <a16:creationId xmlns:a16="http://schemas.microsoft.com/office/drawing/2014/main" id="{FA9B80B7-2D5A-4AEB-844E-767879073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1513" y="1752600"/>
            <a:ext cx="5943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9" name="Line 13">
            <a:extLst>
              <a:ext uri="{FF2B5EF4-FFF2-40B4-BE49-F238E27FC236}">
                <a16:creationId xmlns:a16="http://schemas.microsoft.com/office/drawing/2014/main" id="{B6A37A17-BAB2-4989-B599-89D937D9BF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83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0" name="Line 14">
            <a:extLst>
              <a:ext uri="{FF2B5EF4-FFF2-40B4-BE49-F238E27FC236}">
                <a16:creationId xmlns:a16="http://schemas.microsoft.com/office/drawing/2014/main" id="{8D5E6C4B-BE90-4143-BFA7-CF497F1E8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43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1" name="Line 15">
            <a:extLst>
              <a:ext uri="{FF2B5EF4-FFF2-40B4-BE49-F238E27FC236}">
                <a16:creationId xmlns:a16="http://schemas.microsoft.com/office/drawing/2014/main" id="{0983C56C-27F0-493D-A146-4F7CA1513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13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2" name="Line 16">
            <a:extLst>
              <a:ext uri="{FF2B5EF4-FFF2-40B4-BE49-F238E27FC236}">
                <a16:creationId xmlns:a16="http://schemas.microsoft.com/office/drawing/2014/main" id="{65DFE770-C1FC-46A9-9096-7A8D9EB4C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15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3" name="Line 17">
            <a:extLst>
              <a:ext uri="{FF2B5EF4-FFF2-40B4-BE49-F238E27FC236}">
                <a16:creationId xmlns:a16="http://schemas.microsoft.com/office/drawing/2014/main" id="{F09F0AC2-5C04-432C-A400-61CD7F1EA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4" name="Line 18">
            <a:extLst>
              <a:ext uri="{FF2B5EF4-FFF2-40B4-BE49-F238E27FC236}">
                <a16:creationId xmlns:a16="http://schemas.microsoft.com/office/drawing/2014/main" id="{E5395EAE-F1CF-4430-91B2-55E74737E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1513" y="2209800"/>
            <a:ext cx="5943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5" name="Rectangle 19">
            <a:extLst>
              <a:ext uri="{FF2B5EF4-FFF2-40B4-BE49-F238E27FC236}">
                <a16:creationId xmlns:a16="http://schemas.microsoft.com/office/drawing/2014/main" id="{07A7AB03-B9B2-4278-BDBB-F81FCBE8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1676400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Kreger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1948</a:t>
            </a:r>
          </a:p>
        </p:txBody>
      </p:sp>
      <p:sp>
        <p:nvSpPr>
          <p:cNvPr id="48146" name="Rectangle 20">
            <a:extLst>
              <a:ext uri="{FF2B5EF4-FFF2-40B4-BE49-F238E27FC236}">
                <a16:creationId xmlns:a16="http://schemas.microsoft.com/office/drawing/2014/main" id="{BA1A1D85-E6EB-4D85-9F88-FCCDAF149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676400"/>
            <a:ext cx="98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Feng et 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1993</a:t>
            </a:r>
          </a:p>
        </p:txBody>
      </p:sp>
      <p:sp>
        <p:nvSpPr>
          <p:cNvPr id="48147" name="Rectangle 21">
            <a:extLst>
              <a:ext uri="{FF2B5EF4-FFF2-40B4-BE49-F238E27FC236}">
                <a16:creationId xmlns:a16="http://schemas.microsoft.com/office/drawing/2014/main" id="{CBA54341-AD1F-4A3B-9655-7C4C2A916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1676400"/>
            <a:ext cx="625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Baez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1952</a:t>
            </a:r>
          </a:p>
        </p:txBody>
      </p:sp>
      <p:sp>
        <p:nvSpPr>
          <p:cNvPr id="48148" name="Rectangle 22">
            <a:extLst>
              <a:ext uri="{FF2B5EF4-FFF2-40B4-BE49-F238E27FC236}">
                <a16:creationId xmlns:a16="http://schemas.microsoft.com/office/drawing/2014/main" id="{AE4AE483-C096-455D-B176-64458FD97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1676400"/>
            <a:ext cx="103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Aristov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et al, 1986</a:t>
            </a:r>
          </a:p>
        </p:txBody>
      </p:sp>
      <p:sp>
        <p:nvSpPr>
          <p:cNvPr id="48149" name="Rectangle 23">
            <a:extLst>
              <a:ext uri="{FF2B5EF4-FFF2-40B4-BE49-F238E27FC236}">
                <a16:creationId xmlns:a16="http://schemas.microsoft.com/office/drawing/2014/main" id="{4EC4E4D3-D6BF-4D22-85F4-D437384E4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167640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Snigirev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et al, 1996</a:t>
            </a:r>
          </a:p>
        </p:txBody>
      </p:sp>
      <p:sp>
        <p:nvSpPr>
          <p:cNvPr id="48150" name="Line 24">
            <a:extLst>
              <a:ext uri="{FF2B5EF4-FFF2-40B4-BE49-F238E27FC236}">
                <a16:creationId xmlns:a16="http://schemas.microsoft.com/office/drawing/2014/main" id="{BC108B99-B83E-49C9-A841-3AEC36432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" y="3657600"/>
            <a:ext cx="914241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1" name="Line 25">
            <a:extLst>
              <a:ext uri="{FF2B5EF4-FFF2-40B4-BE49-F238E27FC236}">
                <a16:creationId xmlns:a16="http://schemas.microsoft.com/office/drawing/2014/main" id="{694917A8-5656-422E-B673-33225E8C5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13" y="4572000"/>
            <a:ext cx="914241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2" name="Line 26">
            <a:extLst>
              <a:ext uri="{FF2B5EF4-FFF2-40B4-BE49-F238E27FC236}">
                <a16:creationId xmlns:a16="http://schemas.microsoft.com/office/drawing/2014/main" id="{3A3663AF-A324-4C14-B1A0-782B7E3A6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" y="5715000"/>
            <a:ext cx="914241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3" name="Line 27">
            <a:extLst>
              <a:ext uri="{FF2B5EF4-FFF2-40B4-BE49-F238E27FC236}">
                <a16:creationId xmlns:a16="http://schemas.microsoft.com/office/drawing/2014/main" id="{0F53723D-2BDB-4350-BB40-370C86A3EB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" y="4114800"/>
            <a:ext cx="914241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4" name="Line 28">
            <a:extLst>
              <a:ext uri="{FF2B5EF4-FFF2-40B4-BE49-F238E27FC236}">
                <a16:creationId xmlns:a16="http://schemas.microsoft.com/office/drawing/2014/main" id="{19DFBCBC-59A5-4FC3-A225-2AE64262C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" y="3124200"/>
            <a:ext cx="914241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5" name="Line 29">
            <a:extLst>
              <a:ext uri="{FF2B5EF4-FFF2-40B4-BE49-F238E27FC236}">
                <a16:creationId xmlns:a16="http://schemas.microsoft.com/office/drawing/2014/main" id="{73D975AE-A869-4E66-8019-0996FE8E1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9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6" name="Rectangle 30">
            <a:extLst>
              <a:ext uri="{FF2B5EF4-FFF2-40B4-BE49-F238E27FC236}">
                <a16:creationId xmlns:a16="http://schemas.microsoft.com/office/drawing/2014/main" id="{35A3E56F-01CB-4AF2-B376-2D0EE26D732D}"/>
              </a:ext>
            </a:extLst>
          </p:cNvPr>
          <p:cNvSpPr>
            <a:spLocks noChangeArrowheads="1"/>
          </p:cNvSpPr>
          <p:nvPr/>
        </p:nvSpPr>
        <p:spPr bwMode="auto">
          <a:xfrm rot="-5419116">
            <a:off x="-302418" y="5950744"/>
            <a:ext cx="931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resolution</a:t>
            </a:r>
          </a:p>
        </p:txBody>
      </p:sp>
      <p:sp>
        <p:nvSpPr>
          <p:cNvPr id="48157" name="Line 31">
            <a:extLst>
              <a:ext uri="{FF2B5EF4-FFF2-40B4-BE49-F238E27FC236}">
                <a16:creationId xmlns:a16="http://schemas.microsoft.com/office/drawing/2014/main" id="{5752D7DF-8CFA-47F3-89D0-8CA7DEB27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0313" y="2286000"/>
            <a:ext cx="1587" cy="426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8" name="Line 32">
            <a:extLst>
              <a:ext uri="{FF2B5EF4-FFF2-40B4-BE49-F238E27FC236}">
                <a16:creationId xmlns:a16="http://schemas.microsoft.com/office/drawing/2014/main" id="{4E3FC4D0-E92E-472E-A662-5A2B474D2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0913" y="2286000"/>
            <a:ext cx="1587" cy="426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9" name="Rectangle 33">
            <a:extLst>
              <a:ext uri="{FF2B5EF4-FFF2-40B4-BE49-F238E27FC236}">
                <a16:creationId xmlns:a16="http://schemas.microsoft.com/office/drawing/2014/main" id="{27FDF881-31B5-4118-8ED4-89AC96ED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8" y="5715000"/>
            <a:ext cx="8858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0.08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Hignette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2001</a:t>
            </a:r>
          </a:p>
        </p:txBody>
      </p:sp>
      <p:sp>
        <p:nvSpPr>
          <p:cNvPr id="48160" name="Rectangle 34">
            <a:extLst>
              <a:ext uri="{FF2B5EF4-FFF2-40B4-BE49-F238E27FC236}">
                <a16:creationId xmlns:a16="http://schemas.microsoft.com/office/drawing/2014/main" id="{253D317F-67D4-41CC-BC14-10B75081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113" y="5715000"/>
            <a:ext cx="1054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0.7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Thompson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1996</a:t>
            </a:r>
          </a:p>
        </p:txBody>
      </p:sp>
      <p:sp>
        <p:nvSpPr>
          <p:cNvPr id="48161" name="Rectangle 35">
            <a:extLst>
              <a:ext uri="{FF2B5EF4-FFF2-40B4-BE49-F238E27FC236}">
                <a16:creationId xmlns:a16="http://schemas.microsoft.com/office/drawing/2014/main" id="{50C75D11-BC8A-4ED0-82CF-9A53BCAC0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88" y="5715000"/>
            <a:ext cx="7762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1.2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Lienert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1997</a:t>
            </a:r>
          </a:p>
        </p:txBody>
      </p:sp>
      <p:sp>
        <p:nvSpPr>
          <p:cNvPr id="48162" name="Rectangle 36">
            <a:extLst>
              <a:ext uri="{FF2B5EF4-FFF2-40B4-BE49-F238E27FC236}">
                <a16:creationId xmlns:a16="http://schemas.microsoft.com/office/drawing/2014/main" id="{8847BCCD-DFCD-4072-8FDE-F33C137A4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715000"/>
            <a:ext cx="10779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0.05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Bilderback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1994</a:t>
            </a:r>
          </a:p>
        </p:txBody>
      </p:sp>
      <p:sp>
        <p:nvSpPr>
          <p:cNvPr id="48163" name="Rectangle 37">
            <a:extLst>
              <a:ext uri="{FF2B5EF4-FFF2-40B4-BE49-F238E27FC236}">
                <a16:creationId xmlns:a16="http://schemas.microsoft.com/office/drawing/2014/main" id="{1C2A9542-4222-4D7A-8BE4-BA823CAB6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113" y="5715000"/>
            <a:ext cx="1258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0.15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Lagomarsino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1996</a:t>
            </a:r>
          </a:p>
        </p:txBody>
      </p:sp>
      <p:sp>
        <p:nvSpPr>
          <p:cNvPr id="48164" name="Rectangle 38">
            <a:extLst>
              <a:ext uri="{FF2B5EF4-FFF2-40B4-BE49-F238E27FC236}">
                <a16:creationId xmlns:a16="http://schemas.microsoft.com/office/drawing/2014/main" id="{22F57F97-10DD-4BEE-854C-413D1A3ED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5715000"/>
            <a:ext cx="13112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0.08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Yun, 2002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~20nm&lt;1keV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48165" name="Rectangle 39">
            <a:extLst>
              <a:ext uri="{FF2B5EF4-FFF2-40B4-BE49-F238E27FC236}">
                <a16:creationId xmlns:a16="http://schemas.microsoft.com/office/drawing/2014/main" id="{E37D0352-2FF5-40F0-ADB7-E9504165B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3" y="5715000"/>
            <a:ext cx="8747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0.5</a:t>
            </a:r>
            <a:r>
              <a:rPr lang="en-US" altLang="ru-RU" sz="1600">
                <a:latin typeface="Symbol" panose="05050102010706020507" pitchFamily="18" charset="2"/>
              </a:rPr>
              <a:t> 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Snigirev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1996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48166" name="Rectangle 40">
            <a:extLst>
              <a:ext uri="{FF2B5EF4-FFF2-40B4-BE49-F238E27FC236}">
                <a16:creationId xmlns:a16="http://schemas.microsoft.com/office/drawing/2014/main" id="{60915BED-0D58-43CE-B710-C3E68676A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25" y="5715000"/>
            <a:ext cx="8270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0.11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Schroer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2003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48167" name="Rectangle 41">
            <a:extLst>
              <a:ext uri="{FF2B5EF4-FFF2-40B4-BE49-F238E27FC236}">
                <a16:creationId xmlns:a16="http://schemas.microsoft.com/office/drawing/2014/main" id="{EC531401-B828-4378-9D40-962EF03B76DD}"/>
              </a:ext>
            </a:extLst>
          </p:cNvPr>
          <p:cNvSpPr>
            <a:spLocks noChangeArrowheads="1"/>
          </p:cNvSpPr>
          <p:nvPr/>
        </p:nvSpPr>
        <p:spPr bwMode="auto">
          <a:xfrm rot="-5266230">
            <a:off x="-127000" y="4643438"/>
            <a:ext cx="55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Symbol" panose="05050102010706020507" pitchFamily="18" charset="2"/>
              </a:rPr>
              <a:t>DE/E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48168" name="Rectangle 42">
            <a:extLst>
              <a:ext uri="{FF2B5EF4-FFF2-40B4-BE49-F238E27FC236}">
                <a16:creationId xmlns:a16="http://schemas.microsoft.com/office/drawing/2014/main" id="{682CE442-4B0D-46E3-8BFD-192AEDBD9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648200"/>
            <a:ext cx="58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w. b.</a:t>
            </a:r>
          </a:p>
        </p:txBody>
      </p:sp>
      <p:sp>
        <p:nvSpPr>
          <p:cNvPr id="48169" name="Rectangle 43">
            <a:extLst>
              <a:ext uri="{FF2B5EF4-FFF2-40B4-BE49-F238E27FC236}">
                <a16:creationId xmlns:a16="http://schemas.microsoft.com/office/drawing/2014/main" id="{1BB650E2-B8EE-4354-AE5E-BA08D0E9A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4648200"/>
            <a:ext cx="50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-2</a:t>
            </a:r>
          </a:p>
        </p:txBody>
      </p:sp>
      <p:sp>
        <p:nvSpPr>
          <p:cNvPr id="48170" name="Rectangle 44">
            <a:extLst>
              <a:ext uri="{FF2B5EF4-FFF2-40B4-BE49-F238E27FC236}">
                <a16:creationId xmlns:a16="http://schemas.microsoft.com/office/drawing/2014/main" id="{88149526-9DF0-493B-A6B0-853BC6AAF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713" y="4648200"/>
            <a:ext cx="50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-2</a:t>
            </a:r>
          </a:p>
        </p:txBody>
      </p:sp>
      <p:sp>
        <p:nvSpPr>
          <p:cNvPr id="48171" name="Rectangle 45">
            <a:extLst>
              <a:ext uri="{FF2B5EF4-FFF2-40B4-BE49-F238E27FC236}">
                <a16:creationId xmlns:a16="http://schemas.microsoft.com/office/drawing/2014/main" id="{714AECAD-E214-4437-B78D-7D69ED73E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648200"/>
            <a:ext cx="1189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w.b.&lt;20keV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48172" name="Rectangle 46">
            <a:extLst>
              <a:ext uri="{FF2B5EF4-FFF2-40B4-BE49-F238E27FC236}">
                <a16:creationId xmlns:a16="http://schemas.microsoft.com/office/drawing/2014/main" id="{662E3011-D552-4C12-9C49-63F7255B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46482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-2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48173" name="Rectangle 47">
            <a:extLst>
              <a:ext uri="{FF2B5EF4-FFF2-40B4-BE49-F238E27FC236}">
                <a16:creationId xmlns:a16="http://schemas.microsoft.com/office/drawing/2014/main" id="{FB89921C-9F9D-4151-AC96-D7FE71B48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913" y="4648200"/>
            <a:ext cx="50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-3</a:t>
            </a:r>
          </a:p>
        </p:txBody>
      </p:sp>
      <p:sp>
        <p:nvSpPr>
          <p:cNvPr id="48174" name="Rectangle 48">
            <a:extLst>
              <a:ext uri="{FF2B5EF4-FFF2-40B4-BE49-F238E27FC236}">
                <a16:creationId xmlns:a16="http://schemas.microsoft.com/office/drawing/2014/main" id="{B5AF3840-803C-4EBA-AF8E-F5404C26C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4648200"/>
            <a:ext cx="50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-3</a:t>
            </a:r>
          </a:p>
        </p:txBody>
      </p:sp>
      <p:sp>
        <p:nvSpPr>
          <p:cNvPr id="48175" name="Rectangle 49">
            <a:extLst>
              <a:ext uri="{FF2B5EF4-FFF2-40B4-BE49-F238E27FC236}">
                <a16:creationId xmlns:a16="http://schemas.microsoft.com/office/drawing/2014/main" id="{78182C75-0C18-4E24-96A3-45553CCD1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4648200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-4</a:t>
            </a:r>
            <a:r>
              <a:rPr lang="en-US" altLang="ru-RU" sz="1600">
                <a:latin typeface="Times New Roman" panose="02020603050405020304" pitchFamily="18" charset="0"/>
              </a:rPr>
              <a:t> -10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-6</a:t>
            </a:r>
          </a:p>
        </p:txBody>
      </p:sp>
      <p:grpSp>
        <p:nvGrpSpPr>
          <p:cNvPr id="48176" name="Group 50">
            <a:extLst>
              <a:ext uri="{FF2B5EF4-FFF2-40B4-BE49-F238E27FC236}">
                <a16:creationId xmlns:a16="http://schemas.microsoft.com/office/drawing/2014/main" id="{44E97E93-D7E6-4080-A5F1-42102AA4AEEC}"/>
              </a:ext>
            </a:extLst>
          </p:cNvPr>
          <p:cNvGrpSpPr>
            <a:grpSpLocks/>
          </p:cNvGrpSpPr>
          <p:nvPr/>
        </p:nvGrpSpPr>
        <p:grpSpPr bwMode="auto">
          <a:xfrm>
            <a:off x="4430713" y="2438400"/>
            <a:ext cx="914400" cy="381000"/>
            <a:chOff x="2592" y="1728"/>
            <a:chExt cx="576" cy="240"/>
          </a:xfrm>
        </p:grpSpPr>
        <p:sp>
          <p:nvSpPr>
            <p:cNvPr id="48281" name="Rectangle 51">
              <a:extLst>
                <a:ext uri="{FF2B5EF4-FFF2-40B4-BE49-F238E27FC236}">
                  <a16:creationId xmlns:a16="http://schemas.microsoft.com/office/drawing/2014/main" id="{2925E34B-4285-4FF6-8516-820022FBA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" y="1768"/>
              <a:ext cx="288" cy="8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82" name="Rectangle 52">
              <a:extLst>
                <a:ext uri="{FF2B5EF4-FFF2-40B4-BE49-F238E27FC236}">
                  <a16:creationId xmlns:a16="http://schemas.microsoft.com/office/drawing/2014/main" id="{97D3FC04-C37E-431C-99E6-B2C59EF8C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1888"/>
              <a:ext cx="412" cy="8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83" name="Line 53">
              <a:extLst>
                <a:ext uri="{FF2B5EF4-FFF2-40B4-BE49-F238E27FC236}">
                  <a16:creationId xmlns:a16="http://schemas.microsoft.com/office/drawing/2014/main" id="{C52B3B59-2999-45E0-9EBC-CAA7174A32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1728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84" name="Line 54">
              <a:extLst>
                <a:ext uri="{FF2B5EF4-FFF2-40B4-BE49-F238E27FC236}">
                  <a16:creationId xmlns:a16="http://schemas.microsoft.com/office/drawing/2014/main" id="{1BA579AC-99C3-4CF7-BE15-10E63E2FFC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8" y="1848"/>
              <a:ext cx="82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85" name="Line 55">
              <a:extLst>
                <a:ext uri="{FF2B5EF4-FFF2-40B4-BE49-F238E27FC236}">
                  <a16:creationId xmlns:a16="http://schemas.microsoft.com/office/drawing/2014/main" id="{FD88A66A-3AE6-42AE-B678-E4FE17655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848"/>
              <a:ext cx="82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86" name="Line 56">
              <a:extLst>
                <a:ext uri="{FF2B5EF4-FFF2-40B4-BE49-F238E27FC236}">
                  <a16:creationId xmlns:a16="http://schemas.microsoft.com/office/drawing/2014/main" id="{6A6B26E5-2DEC-4899-8EE9-6BC0E4CC6E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2" y="1848"/>
              <a:ext cx="83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87" name="Line 57">
              <a:extLst>
                <a:ext uri="{FF2B5EF4-FFF2-40B4-BE49-F238E27FC236}">
                  <a16:creationId xmlns:a16="http://schemas.microsoft.com/office/drawing/2014/main" id="{1D3BD22F-5965-449E-8DF9-DCD3096D3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5" y="1848"/>
              <a:ext cx="123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177" name="Group 58">
            <a:extLst>
              <a:ext uri="{FF2B5EF4-FFF2-40B4-BE49-F238E27FC236}">
                <a16:creationId xmlns:a16="http://schemas.microsoft.com/office/drawing/2014/main" id="{4FB41748-B8D3-4CC2-8F24-6D59C874DDBB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2514600"/>
            <a:ext cx="990600" cy="304800"/>
            <a:chOff x="1920" y="480"/>
            <a:chExt cx="816" cy="192"/>
          </a:xfrm>
        </p:grpSpPr>
        <p:sp>
          <p:nvSpPr>
            <p:cNvPr id="48273" name="Line 59">
              <a:extLst>
                <a:ext uri="{FF2B5EF4-FFF2-40B4-BE49-F238E27FC236}">
                  <a16:creationId xmlns:a16="http://schemas.microsoft.com/office/drawing/2014/main" id="{B6B1F6AB-A157-4DD0-BCBF-69297690F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480"/>
              <a:ext cx="48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4" name="Line 60">
              <a:extLst>
                <a:ext uri="{FF2B5EF4-FFF2-40B4-BE49-F238E27FC236}">
                  <a16:creationId xmlns:a16="http://schemas.microsoft.com/office/drawing/2014/main" id="{373354BB-1E1C-4628-82E3-0CD3CF9251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624"/>
              <a:ext cx="48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5" name="Line 61">
              <a:extLst>
                <a:ext uri="{FF2B5EF4-FFF2-40B4-BE49-F238E27FC236}">
                  <a16:creationId xmlns:a16="http://schemas.microsoft.com/office/drawing/2014/main" id="{45BACB09-B7F7-477D-A072-1D6B7E404D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528"/>
              <a:ext cx="2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6" name="Line 62">
              <a:extLst>
                <a:ext uri="{FF2B5EF4-FFF2-40B4-BE49-F238E27FC236}">
                  <a16:creationId xmlns:a16="http://schemas.microsoft.com/office/drawing/2014/main" id="{ED60023B-49D4-4E03-BDB2-68E262FEA2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80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7" name="Line 63">
              <a:extLst>
                <a:ext uri="{FF2B5EF4-FFF2-40B4-BE49-F238E27FC236}">
                  <a16:creationId xmlns:a16="http://schemas.microsoft.com/office/drawing/2014/main" id="{A586482D-293C-44DE-80B0-4A1B2CD270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528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8" name="Line 64">
              <a:extLst>
                <a:ext uri="{FF2B5EF4-FFF2-40B4-BE49-F238E27FC236}">
                  <a16:creationId xmlns:a16="http://schemas.microsoft.com/office/drawing/2014/main" id="{1B20D8B8-8C30-4998-BAF0-4F98D12E3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48" y="528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9" name="Line 65">
              <a:extLst>
                <a:ext uri="{FF2B5EF4-FFF2-40B4-BE49-F238E27FC236}">
                  <a16:creationId xmlns:a16="http://schemas.microsoft.com/office/drawing/2014/main" id="{7B8601BD-4D5A-48EE-9D9F-5AEFD973F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4" y="528"/>
              <a:ext cx="192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80" name="Line 66">
              <a:extLst>
                <a:ext uri="{FF2B5EF4-FFF2-40B4-BE49-F238E27FC236}">
                  <a16:creationId xmlns:a16="http://schemas.microsoft.com/office/drawing/2014/main" id="{B14C11A0-29F6-4543-BD11-83A2CF3318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480"/>
              <a:ext cx="192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178" name="Group 67">
            <a:extLst>
              <a:ext uri="{FF2B5EF4-FFF2-40B4-BE49-F238E27FC236}">
                <a16:creationId xmlns:a16="http://schemas.microsoft.com/office/drawing/2014/main" id="{7E297B5E-E6C2-4DA0-9D76-1E72874B9126}"/>
              </a:ext>
            </a:extLst>
          </p:cNvPr>
          <p:cNvGrpSpPr>
            <a:grpSpLocks/>
          </p:cNvGrpSpPr>
          <p:nvPr/>
        </p:nvGrpSpPr>
        <p:grpSpPr bwMode="auto">
          <a:xfrm>
            <a:off x="6716713" y="2286000"/>
            <a:ext cx="1071562" cy="403225"/>
            <a:chOff x="4560" y="384"/>
            <a:chExt cx="675" cy="254"/>
          </a:xfrm>
        </p:grpSpPr>
        <p:sp>
          <p:nvSpPr>
            <p:cNvPr id="48265" name="Arc 68">
              <a:extLst>
                <a:ext uri="{FF2B5EF4-FFF2-40B4-BE49-F238E27FC236}">
                  <a16:creationId xmlns:a16="http://schemas.microsoft.com/office/drawing/2014/main" id="{A77D8A3A-4C71-4B95-8ED9-26BF61730F2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870" y="416"/>
              <a:ext cx="85" cy="179"/>
            </a:xfrm>
            <a:custGeom>
              <a:avLst/>
              <a:gdLst>
                <a:gd name="T0" fmla="*/ 0 w 21600"/>
                <a:gd name="T1" fmla="*/ 0 h 35939"/>
                <a:gd name="T2" fmla="*/ 0 w 21600"/>
                <a:gd name="T3" fmla="*/ 0 h 35939"/>
                <a:gd name="T4" fmla="*/ 0 w 21600"/>
                <a:gd name="T5" fmla="*/ 0 h 35939"/>
                <a:gd name="T6" fmla="*/ 0 60000 65536"/>
                <a:gd name="T7" fmla="*/ 0 60000 65536"/>
                <a:gd name="T8" fmla="*/ 0 60000 65536"/>
                <a:gd name="T9" fmla="*/ 0 w 21600"/>
                <a:gd name="T10" fmla="*/ 0 h 35939"/>
                <a:gd name="T11" fmla="*/ 21600 w 21600"/>
                <a:gd name="T12" fmla="*/ 35939 h 359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5939" fill="none" extrusionOk="0">
                  <a:moveTo>
                    <a:pt x="11956" y="0"/>
                  </a:moveTo>
                  <a:cubicBezTo>
                    <a:pt x="17980" y="4003"/>
                    <a:pt x="21600" y="10756"/>
                    <a:pt x="21600" y="17989"/>
                  </a:cubicBezTo>
                  <a:cubicBezTo>
                    <a:pt x="21600" y="25196"/>
                    <a:pt x="18004" y="31929"/>
                    <a:pt x="12014" y="35938"/>
                  </a:cubicBezTo>
                </a:path>
                <a:path w="21600" h="35939" stroke="0" extrusionOk="0">
                  <a:moveTo>
                    <a:pt x="11956" y="0"/>
                  </a:moveTo>
                  <a:cubicBezTo>
                    <a:pt x="17980" y="4003"/>
                    <a:pt x="21600" y="10756"/>
                    <a:pt x="21600" y="17989"/>
                  </a:cubicBezTo>
                  <a:cubicBezTo>
                    <a:pt x="21600" y="25196"/>
                    <a:pt x="18004" y="31929"/>
                    <a:pt x="12014" y="35938"/>
                  </a:cubicBezTo>
                  <a:lnTo>
                    <a:pt x="0" y="17989"/>
                  </a:lnTo>
                  <a:lnTo>
                    <a:pt x="11956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66" name="Arc 69">
              <a:extLst>
                <a:ext uri="{FF2B5EF4-FFF2-40B4-BE49-F238E27FC236}">
                  <a16:creationId xmlns:a16="http://schemas.microsoft.com/office/drawing/2014/main" id="{3E225EEB-73E1-4B8D-8E09-E48122AFA0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874" y="411"/>
              <a:ext cx="87" cy="268"/>
            </a:xfrm>
            <a:custGeom>
              <a:avLst/>
              <a:gdLst>
                <a:gd name="T0" fmla="*/ 0 w 21600"/>
                <a:gd name="T1" fmla="*/ 0 h 43012"/>
                <a:gd name="T2" fmla="*/ 0 w 21600"/>
                <a:gd name="T3" fmla="*/ 0 h 43012"/>
                <a:gd name="T4" fmla="*/ 0 w 21600"/>
                <a:gd name="T5" fmla="*/ 0 h 43012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012"/>
                <a:gd name="T11" fmla="*/ 21600 w 21600"/>
                <a:gd name="T12" fmla="*/ 43012 h 430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012" fill="none" extrusionOk="0">
                  <a:moveTo>
                    <a:pt x="1922" y="-1"/>
                  </a:moveTo>
                  <a:cubicBezTo>
                    <a:pt x="13062" y="994"/>
                    <a:pt x="21600" y="10329"/>
                    <a:pt x="21600" y="21514"/>
                  </a:cubicBezTo>
                  <a:cubicBezTo>
                    <a:pt x="21600" y="32631"/>
                    <a:pt x="13161" y="41933"/>
                    <a:pt x="2096" y="43012"/>
                  </a:cubicBezTo>
                </a:path>
                <a:path w="21600" h="43012" stroke="0" extrusionOk="0">
                  <a:moveTo>
                    <a:pt x="1922" y="-1"/>
                  </a:moveTo>
                  <a:cubicBezTo>
                    <a:pt x="13062" y="994"/>
                    <a:pt x="21600" y="10329"/>
                    <a:pt x="21600" y="21514"/>
                  </a:cubicBezTo>
                  <a:cubicBezTo>
                    <a:pt x="21600" y="32631"/>
                    <a:pt x="13161" y="41933"/>
                    <a:pt x="2096" y="43012"/>
                  </a:cubicBezTo>
                  <a:lnTo>
                    <a:pt x="0" y="21514"/>
                  </a:lnTo>
                  <a:lnTo>
                    <a:pt x="1922" y="-1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67" name="Arc 70">
              <a:extLst>
                <a:ext uri="{FF2B5EF4-FFF2-40B4-BE49-F238E27FC236}">
                  <a16:creationId xmlns:a16="http://schemas.microsoft.com/office/drawing/2014/main" id="{0261B696-0F90-44CF-BCC3-68F7E57B33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863" y="386"/>
              <a:ext cx="117" cy="359"/>
            </a:xfrm>
            <a:custGeom>
              <a:avLst/>
              <a:gdLst>
                <a:gd name="T0" fmla="*/ 0 w 21602"/>
                <a:gd name="T1" fmla="*/ 0 h 43200"/>
                <a:gd name="T2" fmla="*/ 0 w 21602"/>
                <a:gd name="T3" fmla="*/ 0 h 43200"/>
                <a:gd name="T4" fmla="*/ 0 w 21602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2"/>
                <a:gd name="T10" fmla="*/ 0 h 43200"/>
                <a:gd name="T11" fmla="*/ 21602 w 21602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2" h="43200" fill="none" extrusionOk="0">
                  <a:moveTo>
                    <a:pt x="1" y="0"/>
                  </a:moveTo>
                  <a:cubicBezTo>
                    <a:pt x="11931" y="0"/>
                    <a:pt x="21602" y="9670"/>
                    <a:pt x="21602" y="21600"/>
                  </a:cubicBezTo>
                  <a:cubicBezTo>
                    <a:pt x="21602" y="33529"/>
                    <a:pt x="11931" y="43200"/>
                    <a:pt x="2" y="43200"/>
                  </a:cubicBezTo>
                  <a:cubicBezTo>
                    <a:pt x="1" y="43200"/>
                    <a:pt x="0" y="43199"/>
                    <a:pt x="0" y="43199"/>
                  </a:cubicBezTo>
                </a:path>
                <a:path w="21602" h="43200" stroke="0" extrusionOk="0">
                  <a:moveTo>
                    <a:pt x="1" y="0"/>
                  </a:moveTo>
                  <a:cubicBezTo>
                    <a:pt x="11931" y="0"/>
                    <a:pt x="21602" y="9670"/>
                    <a:pt x="21602" y="21600"/>
                  </a:cubicBezTo>
                  <a:cubicBezTo>
                    <a:pt x="21602" y="33529"/>
                    <a:pt x="11931" y="43200"/>
                    <a:pt x="2" y="43200"/>
                  </a:cubicBezTo>
                  <a:cubicBezTo>
                    <a:pt x="1" y="43200"/>
                    <a:pt x="0" y="43199"/>
                    <a:pt x="0" y="43199"/>
                  </a:cubicBezTo>
                  <a:lnTo>
                    <a:pt x="2" y="2160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68" name="Rectangle 71">
              <a:extLst>
                <a:ext uri="{FF2B5EF4-FFF2-40B4-BE49-F238E27FC236}">
                  <a16:creationId xmlns:a16="http://schemas.microsoft.com/office/drawing/2014/main" id="{48466065-62E3-4CCF-A41C-8A3DFC34B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507"/>
              <a:ext cx="627" cy="13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69" name="Line 72">
              <a:extLst>
                <a:ext uri="{FF2B5EF4-FFF2-40B4-BE49-F238E27FC236}">
                  <a16:creationId xmlns:a16="http://schemas.microsoft.com/office/drawing/2014/main" id="{FBD8E2E9-A297-4992-9ED3-8ADAA3A31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384"/>
              <a:ext cx="529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0" name="Line 73">
              <a:extLst>
                <a:ext uri="{FF2B5EF4-FFF2-40B4-BE49-F238E27FC236}">
                  <a16:creationId xmlns:a16="http://schemas.microsoft.com/office/drawing/2014/main" id="{E61E3EE7-DADF-4605-B704-2AF6DCCEF2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7" y="415"/>
              <a:ext cx="475" cy="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1" name="Line 74">
              <a:extLst>
                <a:ext uri="{FF2B5EF4-FFF2-40B4-BE49-F238E27FC236}">
                  <a16:creationId xmlns:a16="http://schemas.microsoft.com/office/drawing/2014/main" id="{BA80519D-625B-4602-AB2A-1BC456C0D2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98" y="415"/>
              <a:ext cx="134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72" name="Line 75">
              <a:extLst>
                <a:ext uri="{FF2B5EF4-FFF2-40B4-BE49-F238E27FC236}">
                  <a16:creationId xmlns:a16="http://schemas.microsoft.com/office/drawing/2014/main" id="{719D3B33-1238-4C62-8F7B-C3FA6D392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415"/>
              <a:ext cx="185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179" name="Group 76">
            <a:extLst>
              <a:ext uri="{FF2B5EF4-FFF2-40B4-BE49-F238E27FC236}">
                <a16:creationId xmlns:a16="http://schemas.microsoft.com/office/drawing/2014/main" id="{6A465EA4-AEEF-4ACA-87C6-3EA428AC6146}"/>
              </a:ext>
            </a:extLst>
          </p:cNvPr>
          <p:cNvGrpSpPr>
            <a:grpSpLocks/>
          </p:cNvGrpSpPr>
          <p:nvPr/>
        </p:nvGrpSpPr>
        <p:grpSpPr bwMode="auto">
          <a:xfrm>
            <a:off x="5522913" y="2298700"/>
            <a:ext cx="990600" cy="685800"/>
            <a:chOff x="3264" y="1680"/>
            <a:chExt cx="624" cy="432"/>
          </a:xfrm>
        </p:grpSpPr>
        <p:sp>
          <p:nvSpPr>
            <p:cNvPr id="48255" name="Rectangle 77">
              <a:extLst>
                <a:ext uri="{FF2B5EF4-FFF2-40B4-BE49-F238E27FC236}">
                  <a16:creationId xmlns:a16="http://schemas.microsoft.com/office/drawing/2014/main" id="{C12EDD75-13CB-4856-8F86-2900B96EB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803"/>
              <a:ext cx="48" cy="12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56" name="Rectangle 78">
              <a:extLst>
                <a:ext uri="{FF2B5EF4-FFF2-40B4-BE49-F238E27FC236}">
                  <a16:creationId xmlns:a16="http://schemas.microsoft.com/office/drawing/2014/main" id="{3DA93C2E-4BD3-493A-A91C-9B4B9F093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680"/>
              <a:ext cx="48" cy="43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57" name="Rectangle 79">
              <a:extLst>
                <a:ext uri="{FF2B5EF4-FFF2-40B4-BE49-F238E27FC236}">
                  <a16:creationId xmlns:a16="http://schemas.microsoft.com/office/drawing/2014/main" id="{89ECAE38-0880-4C21-9E0E-B7C6A730A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11"/>
              <a:ext cx="48" cy="3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58" name="Rectangle 80">
              <a:extLst>
                <a:ext uri="{FF2B5EF4-FFF2-40B4-BE49-F238E27FC236}">
                  <a16:creationId xmlns:a16="http://schemas.microsoft.com/office/drawing/2014/main" id="{E3331865-8895-4A85-A983-7BB47E2FC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42"/>
              <a:ext cx="48" cy="30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59" name="Rectangle 81">
              <a:extLst>
                <a:ext uri="{FF2B5EF4-FFF2-40B4-BE49-F238E27FC236}">
                  <a16:creationId xmlns:a16="http://schemas.microsoft.com/office/drawing/2014/main" id="{D6193D08-5F2B-4089-9480-D8B7AD9D0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3"/>
              <a:ext cx="48" cy="2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60" name="Rectangle 82">
              <a:extLst>
                <a:ext uri="{FF2B5EF4-FFF2-40B4-BE49-F238E27FC236}">
                  <a16:creationId xmlns:a16="http://schemas.microsoft.com/office/drawing/2014/main" id="{EC1C46BB-17BB-437E-B05C-76D67EFD3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818"/>
              <a:ext cx="48" cy="1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61" name="Line 83">
              <a:extLst>
                <a:ext uri="{FF2B5EF4-FFF2-40B4-BE49-F238E27FC236}">
                  <a16:creationId xmlns:a16="http://schemas.microsoft.com/office/drawing/2014/main" id="{0ABB5467-CF8E-4418-A271-F0A82982D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1728"/>
              <a:ext cx="2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62" name="Line 84">
              <a:extLst>
                <a:ext uri="{FF2B5EF4-FFF2-40B4-BE49-F238E27FC236}">
                  <a16:creationId xmlns:a16="http://schemas.microsoft.com/office/drawing/2014/main" id="{AA425A72-A8DF-4C36-9D15-EBE74A514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1968"/>
              <a:ext cx="2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63" name="Line 85">
              <a:extLst>
                <a:ext uri="{FF2B5EF4-FFF2-40B4-BE49-F238E27FC236}">
                  <a16:creationId xmlns:a16="http://schemas.microsoft.com/office/drawing/2014/main" id="{E074D322-FE8D-4B1D-872A-E9F687658F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8" y="1920"/>
              <a:ext cx="24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64" name="Line 86">
              <a:extLst>
                <a:ext uri="{FF2B5EF4-FFF2-40B4-BE49-F238E27FC236}">
                  <a16:creationId xmlns:a16="http://schemas.microsoft.com/office/drawing/2014/main" id="{2C575CDB-6CA3-462D-B472-76D4C5180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728"/>
              <a:ext cx="24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180" name="Group 87">
            <a:extLst>
              <a:ext uri="{FF2B5EF4-FFF2-40B4-BE49-F238E27FC236}">
                <a16:creationId xmlns:a16="http://schemas.microsoft.com/office/drawing/2014/main" id="{F81BB476-C249-410E-BC88-371F4E30DB8C}"/>
              </a:ext>
            </a:extLst>
          </p:cNvPr>
          <p:cNvGrpSpPr>
            <a:grpSpLocks/>
          </p:cNvGrpSpPr>
          <p:nvPr/>
        </p:nvGrpSpPr>
        <p:grpSpPr bwMode="auto">
          <a:xfrm>
            <a:off x="8121650" y="2519363"/>
            <a:ext cx="990600" cy="304800"/>
            <a:chOff x="5136" y="1584"/>
            <a:chExt cx="624" cy="192"/>
          </a:xfrm>
        </p:grpSpPr>
        <p:grpSp>
          <p:nvGrpSpPr>
            <p:cNvPr id="48246" name="Group 88">
              <a:extLst>
                <a:ext uri="{FF2B5EF4-FFF2-40B4-BE49-F238E27FC236}">
                  <a16:creationId xmlns:a16="http://schemas.microsoft.com/office/drawing/2014/main" id="{0D51ADC9-B720-41C6-8DF5-A5BC497E1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7" y="1584"/>
              <a:ext cx="349" cy="192"/>
              <a:chOff x="5075" y="1824"/>
              <a:chExt cx="296" cy="192"/>
            </a:xfrm>
          </p:grpSpPr>
          <p:sp>
            <p:nvSpPr>
              <p:cNvPr id="48251" name="Rectangle 89">
                <a:extLst>
                  <a:ext uri="{FF2B5EF4-FFF2-40B4-BE49-F238E27FC236}">
                    <a16:creationId xmlns:a16="http://schemas.microsoft.com/office/drawing/2014/main" id="{8353DF9E-920A-4D75-80C1-EC3243AAD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" y="1824"/>
                <a:ext cx="296" cy="192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52" name="Oval 90">
                <a:extLst>
                  <a:ext uri="{FF2B5EF4-FFF2-40B4-BE49-F238E27FC236}">
                    <a16:creationId xmlns:a16="http://schemas.microsoft.com/office/drawing/2014/main" id="{C9B57EDA-D21D-45F2-840B-79219C767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" y="1862"/>
                <a:ext cx="99" cy="1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53" name="Oval 91">
                <a:extLst>
                  <a:ext uri="{FF2B5EF4-FFF2-40B4-BE49-F238E27FC236}">
                    <a16:creationId xmlns:a16="http://schemas.microsoft.com/office/drawing/2014/main" id="{181BE666-9645-4AB6-A416-F3C09BFE6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" y="1862"/>
                <a:ext cx="98" cy="1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54" name="Oval 92">
                <a:extLst>
                  <a:ext uri="{FF2B5EF4-FFF2-40B4-BE49-F238E27FC236}">
                    <a16:creationId xmlns:a16="http://schemas.microsoft.com/office/drawing/2014/main" id="{D2E8D1A9-62F7-45B0-AD9A-E88034B45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" y="1862"/>
                <a:ext cx="99" cy="1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8247" name="Line 93">
              <a:extLst>
                <a:ext uri="{FF2B5EF4-FFF2-40B4-BE49-F238E27FC236}">
                  <a16:creationId xmlns:a16="http://schemas.microsoft.com/office/drawing/2014/main" id="{F8B467BE-CCC8-4B1B-98C7-F3873A06C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622"/>
              <a:ext cx="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48" name="Line 94">
              <a:extLst>
                <a:ext uri="{FF2B5EF4-FFF2-40B4-BE49-F238E27FC236}">
                  <a16:creationId xmlns:a16="http://schemas.microsoft.com/office/drawing/2014/main" id="{B5DA4E96-873F-4EBF-B007-02C65FD14F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738"/>
              <a:ext cx="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49" name="Line 95">
              <a:extLst>
                <a:ext uri="{FF2B5EF4-FFF2-40B4-BE49-F238E27FC236}">
                  <a16:creationId xmlns:a16="http://schemas.microsoft.com/office/drawing/2014/main" id="{FA523B50-8315-4827-A6A5-70D9C8B70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" y="1632"/>
              <a:ext cx="144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50" name="Line 96">
              <a:extLst>
                <a:ext uri="{FF2B5EF4-FFF2-40B4-BE49-F238E27FC236}">
                  <a16:creationId xmlns:a16="http://schemas.microsoft.com/office/drawing/2014/main" id="{07F07B07-4599-4F8E-86F6-53AD1C25AF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6" y="1680"/>
              <a:ext cx="144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181" name="Group 97">
            <a:extLst>
              <a:ext uri="{FF2B5EF4-FFF2-40B4-BE49-F238E27FC236}">
                <a16:creationId xmlns:a16="http://schemas.microsoft.com/office/drawing/2014/main" id="{87615427-20AE-4B78-9A59-CDAEAD8C83DB}"/>
              </a:ext>
            </a:extLst>
          </p:cNvPr>
          <p:cNvGrpSpPr>
            <a:grpSpLocks/>
          </p:cNvGrpSpPr>
          <p:nvPr/>
        </p:nvGrpSpPr>
        <p:grpSpPr bwMode="auto">
          <a:xfrm>
            <a:off x="773113" y="1752600"/>
            <a:ext cx="1752600" cy="457200"/>
            <a:chOff x="336" y="1344"/>
            <a:chExt cx="1104" cy="288"/>
          </a:xfrm>
        </p:grpSpPr>
        <p:sp>
          <p:nvSpPr>
            <p:cNvPr id="48241" name="AutoShape 98">
              <a:extLst>
                <a:ext uri="{FF2B5EF4-FFF2-40B4-BE49-F238E27FC236}">
                  <a16:creationId xmlns:a16="http://schemas.microsoft.com/office/drawing/2014/main" id="{8B12736C-A11D-4601-8BCC-A75A83CBBD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12" y="1200"/>
              <a:ext cx="144" cy="720"/>
            </a:xfrm>
            <a:prstGeom prst="flowChartOnlineStorag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48242" name="Line 99">
              <a:extLst>
                <a:ext uri="{FF2B5EF4-FFF2-40B4-BE49-F238E27FC236}">
                  <a16:creationId xmlns:a16="http://schemas.microsoft.com/office/drawing/2014/main" id="{16B2236E-3606-4681-82D0-F1DA407DC9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" y="1344"/>
              <a:ext cx="81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43" name="Line 100">
              <a:extLst>
                <a:ext uri="{FF2B5EF4-FFF2-40B4-BE49-F238E27FC236}">
                  <a16:creationId xmlns:a16="http://schemas.microsoft.com/office/drawing/2014/main" id="{291DF027-E5C9-4B69-8D97-164311089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344"/>
              <a:ext cx="43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44" name="Line 101">
              <a:extLst>
                <a:ext uri="{FF2B5EF4-FFF2-40B4-BE49-F238E27FC236}">
                  <a16:creationId xmlns:a16="http://schemas.microsoft.com/office/drawing/2014/main" id="{D41657BA-E698-423F-9B61-EA4ED22404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1344"/>
              <a:ext cx="57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245" name="Line 102">
              <a:extLst>
                <a:ext uri="{FF2B5EF4-FFF2-40B4-BE49-F238E27FC236}">
                  <a16:creationId xmlns:a16="http://schemas.microsoft.com/office/drawing/2014/main" id="{57A37201-C543-472E-9A9B-3624D21C8D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1344"/>
              <a:ext cx="28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8182" name="Line 103">
            <a:extLst>
              <a:ext uri="{FF2B5EF4-FFF2-40B4-BE49-F238E27FC236}">
                <a16:creationId xmlns:a16="http://schemas.microsoft.com/office/drawing/2014/main" id="{6AD32F5E-27FD-4987-A383-AFD792EF7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913" y="2286000"/>
            <a:ext cx="2895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83" name="Text Box 104">
            <a:extLst>
              <a:ext uri="{FF2B5EF4-FFF2-40B4-BE49-F238E27FC236}">
                <a16:creationId xmlns:a16="http://schemas.microsoft.com/office/drawing/2014/main" id="{8FD31C0E-62EB-48D5-84F0-DE0235D182B1}"/>
              </a:ext>
            </a:extLst>
          </p:cNvPr>
          <p:cNvSpPr txBox="1">
            <a:spLocks noChangeArrowheads="1"/>
          </p:cNvSpPr>
          <p:nvPr/>
        </p:nvSpPr>
        <p:spPr bwMode="auto">
          <a:xfrm rot="-5320463">
            <a:off x="-113506" y="3731419"/>
            <a:ext cx="534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gain</a:t>
            </a:r>
          </a:p>
        </p:txBody>
      </p:sp>
      <p:sp>
        <p:nvSpPr>
          <p:cNvPr id="48184" name="Text Box 105">
            <a:extLst>
              <a:ext uri="{FF2B5EF4-FFF2-40B4-BE49-F238E27FC236}">
                <a16:creationId xmlns:a16="http://schemas.microsoft.com/office/drawing/2014/main" id="{2643B82E-934A-4B0C-88D7-0C20BDA9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09800"/>
            <a:ext cx="706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mirror</a:t>
            </a:r>
          </a:p>
        </p:txBody>
      </p:sp>
      <p:sp>
        <p:nvSpPr>
          <p:cNvPr id="48185" name="Text Box 106">
            <a:extLst>
              <a:ext uri="{FF2B5EF4-FFF2-40B4-BE49-F238E27FC236}">
                <a16:creationId xmlns:a16="http://schemas.microsoft.com/office/drawing/2014/main" id="{FF1B4FF0-7C42-4C63-84C7-58D285301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2209800"/>
            <a:ext cx="1023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multilayer</a:t>
            </a:r>
          </a:p>
        </p:txBody>
      </p:sp>
      <p:sp>
        <p:nvSpPr>
          <p:cNvPr id="48186" name="Text Box 107">
            <a:extLst>
              <a:ext uri="{FF2B5EF4-FFF2-40B4-BE49-F238E27FC236}">
                <a16:creationId xmlns:a16="http://schemas.microsoft.com/office/drawing/2014/main" id="{70956BD0-C386-4946-B0E4-3461AF995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2209800"/>
            <a:ext cx="728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crystal</a:t>
            </a:r>
          </a:p>
        </p:txBody>
      </p:sp>
      <p:sp>
        <p:nvSpPr>
          <p:cNvPr id="48187" name="Line 108">
            <a:extLst>
              <a:ext uri="{FF2B5EF4-FFF2-40B4-BE49-F238E27FC236}">
                <a16:creationId xmlns:a16="http://schemas.microsoft.com/office/drawing/2014/main" id="{0DFA0C28-200E-44F1-967E-C21CFFD863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913" y="2514600"/>
            <a:ext cx="2895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88" name="Line 109">
            <a:extLst>
              <a:ext uri="{FF2B5EF4-FFF2-40B4-BE49-F238E27FC236}">
                <a16:creationId xmlns:a16="http://schemas.microsoft.com/office/drawing/2014/main" id="{F1B93718-17F6-4A61-B203-6B5748115C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0513" y="2819400"/>
            <a:ext cx="14478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89" name="Text Box 110">
            <a:extLst>
              <a:ext uri="{FF2B5EF4-FFF2-40B4-BE49-F238E27FC236}">
                <a16:creationId xmlns:a16="http://schemas.microsoft.com/office/drawing/2014/main" id="{FBECC290-410D-492A-ACB0-9286E44C0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281940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ML</a:t>
            </a:r>
          </a:p>
        </p:txBody>
      </p:sp>
      <p:sp>
        <p:nvSpPr>
          <p:cNvPr id="48190" name="Text Box 111">
            <a:extLst>
              <a:ext uri="{FF2B5EF4-FFF2-40B4-BE49-F238E27FC236}">
                <a16:creationId xmlns:a16="http://schemas.microsoft.com/office/drawing/2014/main" id="{FADF4BF0-0373-451F-A28D-D51675197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3" y="2819400"/>
            <a:ext cx="728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crystal</a:t>
            </a:r>
          </a:p>
        </p:txBody>
      </p:sp>
      <p:sp>
        <p:nvSpPr>
          <p:cNvPr id="48191" name="Line 112">
            <a:extLst>
              <a:ext uri="{FF2B5EF4-FFF2-40B4-BE49-F238E27FC236}">
                <a16:creationId xmlns:a16="http://schemas.microsoft.com/office/drawing/2014/main" id="{2DF808D4-5B83-4ACE-8729-A7B36FC24C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0113" y="4572000"/>
            <a:ext cx="1587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92" name="Text Box 113">
            <a:extLst>
              <a:ext uri="{FF2B5EF4-FFF2-40B4-BE49-F238E27FC236}">
                <a16:creationId xmlns:a16="http://schemas.microsoft.com/office/drawing/2014/main" id="{0575A848-E327-4101-BDAC-E224E13EA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41910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48193" name="Text Box 114">
            <a:extLst>
              <a:ext uri="{FF2B5EF4-FFF2-40B4-BE49-F238E27FC236}">
                <a16:creationId xmlns:a16="http://schemas.microsoft.com/office/drawing/2014/main" id="{C50E94A2-1AA8-4A45-8CC6-080D5F099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2590800"/>
            <a:ext cx="10033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Kirkpatrick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Baez, 1948</a:t>
            </a:r>
          </a:p>
        </p:txBody>
      </p:sp>
      <p:sp>
        <p:nvSpPr>
          <p:cNvPr id="48194" name="Text Box 115">
            <a:extLst>
              <a:ext uri="{FF2B5EF4-FFF2-40B4-BE49-F238E27FC236}">
                <a16:creationId xmlns:a16="http://schemas.microsoft.com/office/drawing/2014/main" id="{CF64C691-6224-4662-A1FA-3A776257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2590800"/>
            <a:ext cx="1133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Underwood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Barbee, 1986</a:t>
            </a:r>
          </a:p>
        </p:txBody>
      </p:sp>
      <p:sp>
        <p:nvSpPr>
          <p:cNvPr id="48195" name="Text Box 116">
            <a:extLst>
              <a:ext uri="{FF2B5EF4-FFF2-40B4-BE49-F238E27FC236}">
                <a16:creationId xmlns:a16="http://schemas.microsoft.com/office/drawing/2014/main" id="{3AEE0F28-67D4-4BE3-9A3A-556B5AA7F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2438400"/>
            <a:ext cx="9620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Johann,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Johansson,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1931-1933</a:t>
            </a:r>
          </a:p>
        </p:txBody>
      </p:sp>
      <p:sp>
        <p:nvSpPr>
          <p:cNvPr id="48196" name="Rectangle 117">
            <a:extLst>
              <a:ext uri="{FF2B5EF4-FFF2-40B4-BE49-F238E27FC236}">
                <a16:creationId xmlns:a16="http://schemas.microsoft.com/office/drawing/2014/main" id="{9965E032-B103-4F1A-8CE4-4D438EAAB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3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8197" name="Rectangle 118">
            <a:extLst>
              <a:ext uri="{FF2B5EF4-FFF2-40B4-BE49-F238E27FC236}">
                <a16:creationId xmlns:a16="http://schemas.microsoft.com/office/drawing/2014/main" id="{AB685E56-556B-4CC9-A09A-92D3C64E7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8198" name="Rectangle 119">
            <a:extLst>
              <a:ext uri="{FF2B5EF4-FFF2-40B4-BE49-F238E27FC236}">
                <a16:creationId xmlns:a16="http://schemas.microsoft.com/office/drawing/2014/main" id="{1CE51F2E-C629-4B93-8602-1609C8D68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8199" name="Rectangle 120">
            <a:extLst>
              <a:ext uri="{FF2B5EF4-FFF2-40B4-BE49-F238E27FC236}">
                <a16:creationId xmlns:a16="http://schemas.microsoft.com/office/drawing/2014/main" id="{EF9DF3BE-FD64-42C1-AEA4-6E9FACAB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3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8200" name="Rectangle 121">
            <a:extLst>
              <a:ext uri="{FF2B5EF4-FFF2-40B4-BE49-F238E27FC236}">
                <a16:creationId xmlns:a16="http://schemas.microsoft.com/office/drawing/2014/main" id="{26F321B7-77DE-4723-AE7F-BB41AD031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3733800"/>
            <a:ext cx="862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10 - 100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48201" name="Rectangle 122">
            <a:extLst>
              <a:ext uri="{FF2B5EF4-FFF2-40B4-BE49-F238E27FC236}">
                <a16:creationId xmlns:a16="http://schemas.microsoft.com/office/drawing/2014/main" id="{2DC92B94-9D31-46D7-8124-2709EE487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833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2 </a:t>
            </a:r>
            <a:r>
              <a:rPr lang="en-US" altLang="ru-RU" sz="1600">
                <a:latin typeface="Times New Roman" panose="02020603050405020304" pitchFamily="18" charset="0"/>
              </a:rPr>
              <a:t>-10</a:t>
            </a:r>
            <a:r>
              <a:rPr lang="en-US" altLang="ru-RU" sz="1600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8202" name="Line 123">
            <a:extLst>
              <a:ext uri="{FF2B5EF4-FFF2-40B4-BE49-F238E27FC236}">
                <a16:creationId xmlns:a16="http://schemas.microsoft.com/office/drawing/2014/main" id="{868A881D-2A80-42B6-B858-C2C2F33D7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8" y="5000625"/>
            <a:ext cx="91440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203" name="Text Box 124">
            <a:extLst>
              <a:ext uri="{FF2B5EF4-FFF2-40B4-BE49-F238E27FC236}">
                <a16:creationId xmlns:a16="http://schemas.microsoft.com/office/drawing/2014/main" id="{3DB31607-65CC-4313-802E-670152C4E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4191000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&lt;30keV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48204" name="Text Box 125">
            <a:extLst>
              <a:ext uri="{FF2B5EF4-FFF2-40B4-BE49-F238E27FC236}">
                <a16:creationId xmlns:a16="http://schemas.microsoft.com/office/drawing/2014/main" id="{B061E185-E65B-4362-A596-1242AC6BA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191000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&lt;80keV</a:t>
            </a:r>
          </a:p>
        </p:txBody>
      </p:sp>
      <p:sp>
        <p:nvSpPr>
          <p:cNvPr id="48205" name="Text Box 126">
            <a:extLst>
              <a:ext uri="{FF2B5EF4-FFF2-40B4-BE49-F238E27FC236}">
                <a16:creationId xmlns:a16="http://schemas.microsoft.com/office/drawing/2014/main" id="{49585822-BC6C-498E-868C-776F6266E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4191000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&lt;100keV</a:t>
            </a:r>
          </a:p>
        </p:txBody>
      </p:sp>
      <p:sp>
        <p:nvSpPr>
          <p:cNvPr id="48206" name="Text Box 127">
            <a:extLst>
              <a:ext uri="{FF2B5EF4-FFF2-40B4-BE49-F238E27FC236}">
                <a16:creationId xmlns:a16="http://schemas.microsoft.com/office/drawing/2014/main" id="{B590CB2B-724B-491B-9237-C421EDAE8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191000"/>
            <a:ext cx="1179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&lt;20keV(80)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48207" name="Text Box 128">
            <a:extLst>
              <a:ext uri="{FF2B5EF4-FFF2-40B4-BE49-F238E27FC236}">
                <a16:creationId xmlns:a16="http://schemas.microsoft.com/office/drawing/2014/main" id="{6DC41C01-3F30-4961-B395-B71FFADF3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513" y="4191000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&lt;20keV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48208" name="Text Box 129">
            <a:extLst>
              <a:ext uri="{FF2B5EF4-FFF2-40B4-BE49-F238E27FC236}">
                <a16:creationId xmlns:a16="http://schemas.microsoft.com/office/drawing/2014/main" id="{C7346FC8-24CF-42E6-9BF0-A4292DA06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4191000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&lt;20keV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48209" name="Text Box 130">
            <a:extLst>
              <a:ext uri="{FF2B5EF4-FFF2-40B4-BE49-F238E27FC236}">
                <a16:creationId xmlns:a16="http://schemas.microsoft.com/office/drawing/2014/main" id="{E5168D14-0D3A-4FAE-8AC2-FFEDD0950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13" y="4191000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&lt;100keV</a:t>
            </a:r>
          </a:p>
        </p:txBody>
      </p:sp>
      <p:sp>
        <p:nvSpPr>
          <p:cNvPr id="48210" name="Rectangle 131">
            <a:extLst>
              <a:ext uri="{FF2B5EF4-FFF2-40B4-BE49-F238E27FC236}">
                <a16:creationId xmlns:a16="http://schemas.microsoft.com/office/drawing/2014/main" id="{5E08F136-D262-4712-97B1-181B1D6AF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5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8211" name="Rectangle 132">
            <a:extLst>
              <a:ext uri="{FF2B5EF4-FFF2-40B4-BE49-F238E27FC236}">
                <a16:creationId xmlns:a16="http://schemas.microsoft.com/office/drawing/2014/main" id="{631630B9-0427-467E-9428-614D8C151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3733800"/>
            <a:ext cx="833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2 </a:t>
            </a:r>
            <a:r>
              <a:rPr lang="en-US" altLang="ru-RU" sz="1600">
                <a:latin typeface="Times New Roman" panose="02020603050405020304" pitchFamily="18" charset="0"/>
              </a:rPr>
              <a:t>-10</a:t>
            </a:r>
            <a:r>
              <a:rPr lang="en-US" altLang="ru-RU" sz="1600" baseline="30000">
                <a:latin typeface="Times New Roman" panose="02020603050405020304" pitchFamily="18" charset="0"/>
              </a:rPr>
              <a:t>3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48212" name="Text Box 133">
            <a:extLst>
              <a:ext uri="{FF2B5EF4-FFF2-40B4-BE49-F238E27FC236}">
                <a16:creationId xmlns:a16="http://schemas.microsoft.com/office/drawing/2014/main" id="{57F7B1D4-F566-4668-AD76-E19C3B025538}"/>
              </a:ext>
            </a:extLst>
          </p:cNvPr>
          <p:cNvSpPr txBox="1">
            <a:spLocks noChangeArrowheads="1"/>
          </p:cNvSpPr>
          <p:nvPr/>
        </p:nvSpPr>
        <p:spPr bwMode="auto">
          <a:xfrm rot="-5464286">
            <a:off x="-280194" y="5199857"/>
            <a:ext cx="884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flux(ph/s)</a:t>
            </a:r>
          </a:p>
        </p:txBody>
      </p:sp>
      <p:sp>
        <p:nvSpPr>
          <p:cNvPr id="48213" name="Rectangle 134">
            <a:extLst>
              <a:ext uri="{FF2B5EF4-FFF2-40B4-BE49-F238E27FC236}">
                <a16:creationId xmlns:a16="http://schemas.microsoft.com/office/drawing/2014/main" id="{47F28571-0E2A-45B3-B908-0E073BD50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(90keV)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48214" name="Rectangle 135">
            <a:extLst>
              <a:ext uri="{FF2B5EF4-FFF2-40B4-BE49-F238E27FC236}">
                <a16:creationId xmlns:a16="http://schemas.microsoft.com/office/drawing/2014/main" id="{10ED02E9-80F8-4FB8-B25B-546156A9E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10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(12keV)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48215" name="Rectangle 136">
            <a:extLst>
              <a:ext uri="{FF2B5EF4-FFF2-40B4-BE49-F238E27FC236}">
                <a16:creationId xmlns:a16="http://schemas.microsoft.com/office/drawing/2014/main" id="{EFDC2CEC-59BC-4278-A46C-9A69828C2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(21keV)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48216" name="Text Box 137">
            <a:extLst>
              <a:ext uri="{FF2B5EF4-FFF2-40B4-BE49-F238E27FC236}">
                <a16:creationId xmlns:a16="http://schemas.microsoft.com/office/drawing/2014/main" id="{A00A2C9D-CDFF-4EF9-BE4A-64DA3822A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276600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0.2 mm</a:t>
            </a:r>
          </a:p>
        </p:txBody>
      </p:sp>
      <p:sp>
        <p:nvSpPr>
          <p:cNvPr id="48217" name="Text Box 138">
            <a:extLst>
              <a:ext uri="{FF2B5EF4-FFF2-40B4-BE49-F238E27FC236}">
                <a16:creationId xmlns:a16="http://schemas.microsoft.com/office/drawing/2014/main" id="{BC8C58E2-FC8A-475F-8BFA-E04A7D909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913" y="3276600"/>
            <a:ext cx="744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~10 </a:t>
            </a:r>
            <a:r>
              <a:rPr lang="en-US" altLang="ru-RU" sz="1400">
                <a:latin typeface="Symbol" panose="05050102010706020507" pitchFamily="18" charset="2"/>
              </a:rPr>
              <a:t>m</a:t>
            </a:r>
            <a:r>
              <a:rPr lang="en-US" altLang="ru-RU" sz="1400">
                <a:latin typeface="Times New Roman" panose="02020603050405020304" pitchFamily="18" charset="0"/>
              </a:rPr>
              <a:t>m</a:t>
            </a:r>
          </a:p>
        </p:txBody>
      </p:sp>
      <p:sp>
        <p:nvSpPr>
          <p:cNvPr id="48218" name="Text Box 139">
            <a:extLst>
              <a:ext uri="{FF2B5EF4-FFF2-40B4-BE49-F238E27FC236}">
                <a16:creationId xmlns:a16="http://schemas.microsoft.com/office/drawing/2014/main" id="{50D13917-0CD6-4306-A14A-2382E7A72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3" y="3276600"/>
            <a:ext cx="59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1 mm</a:t>
            </a:r>
          </a:p>
        </p:txBody>
      </p:sp>
      <p:sp>
        <p:nvSpPr>
          <p:cNvPr id="48219" name="Text Box 140">
            <a:extLst>
              <a:ext uri="{FF2B5EF4-FFF2-40B4-BE49-F238E27FC236}">
                <a16:creationId xmlns:a16="http://schemas.microsoft.com/office/drawing/2014/main" id="{2C96F3B1-783F-4666-9D8B-F0FC1B4E8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3276600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0.1 mm</a:t>
            </a:r>
          </a:p>
        </p:txBody>
      </p:sp>
      <p:sp>
        <p:nvSpPr>
          <p:cNvPr id="48220" name="Text Box 141">
            <a:extLst>
              <a:ext uri="{FF2B5EF4-FFF2-40B4-BE49-F238E27FC236}">
                <a16:creationId xmlns:a16="http://schemas.microsoft.com/office/drawing/2014/main" id="{F188196B-982A-4107-8D6C-AD7BE6857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713" y="3276600"/>
            <a:ext cx="690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~1 mm</a:t>
            </a:r>
          </a:p>
        </p:txBody>
      </p:sp>
      <p:sp>
        <p:nvSpPr>
          <p:cNvPr id="48221" name="Text Box 142">
            <a:extLst>
              <a:ext uri="{FF2B5EF4-FFF2-40B4-BE49-F238E27FC236}">
                <a16:creationId xmlns:a16="http://schemas.microsoft.com/office/drawing/2014/main" id="{529D345A-3ADE-4FB4-8317-85E1029E8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13" y="3276600"/>
            <a:ext cx="690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~1 mm</a:t>
            </a:r>
          </a:p>
        </p:txBody>
      </p:sp>
      <p:sp>
        <p:nvSpPr>
          <p:cNvPr id="48222" name="Text Box 143">
            <a:extLst>
              <a:ext uri="{FF2B5EF4-FFF2-40B4-BE49-F238E27FC236}">
                <a16:creationId xmlns:a16="http://schemas.microsoft.com/office/drawing/2014/main" id="{6EC7185F-3850-4EAA-8621-A8B679A35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9913" y="3276600"/>
            <a:ext cx="690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~1 mm</a:t>
            </a:r>
          </a:p>
        </p:txBody>
      </p:sp>
      <p:sp>
        <p:nvSpPr>
          <p:cNvPr id="48223" name="Text Box 144">
            <a:extLst>
              <a:ext uri="{FF2B5EF4-FFF2-40B4-BE49-F238E27FC236}">
                <a16:creationId xmlns:a16="http://schemas.microsoft.com/office/drawing/2014/main" id="{78B23BA6-8880-4991-A876-161AA20EF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3276600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0.2 mm</a:t>
            </a:r>
          </a:p>
        </p:txBody>
      </p:sp>
      <p:sp>
        <p:nvSpPr>
          <p:cNvPr id="48224" name="Text Box 145">
            <a:extLst>
              <a:ext uri="{FF2B5EF4-FFF2-40B4-BE49-F238E27FC236}">
                <a16:creationId xmlns:a16="http://schemas.microsoft.com/office/drawing/2014/main" id="{747A7F6B-1951-4C8A-9A1D-95D7265B1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4191000"/>
            <a:ext cx="919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 &lt;1 MeV</a:t>
            </a:r>
          </a:p>
        </p:txBody>
      </p:sp>
      <p:sp>
        <p:nvSpPr>
          <p:cNvPr id="48225" name="Rectangle 146">
            <a:extLst>
              <a:ext uri="{FF2B5EF4-FFF2-40B4-BE49-F238E27FC236}">
                <a16:creationId xmlns:a16="http://schemas.microsoft.com/office/drawing/2014/main" id="{38A6EC9D-9BB5-4270-9C6E-DC26DB246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913" y="4648200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-4</a:t>
            </a:r>
            <a:r>
              <a:rPr lang="en-US" altLang="ru-RU" sz="1600">
                <a:latin typeface="Times New Roman" panose="02020603050405020304" pitchFamily="18" charset="0"/>
              </a:rPr>
              <a:t> -10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-6</a:t>
            </a:r>
          </a:p>
        </p:txBody>
      </p:sp>
      <p:sp>
        <p:nvSpPr>
          <p:cNvPr id="48226" name="Rectangle 147">
            <a:extLst>
              <a:ext uri="{FF2B5EF4-FFF2-40B4-BE49-F238E27FC236}">
                <a16:creationId xmlns:a16="http://schemas.microsoft.com/office/drawing/2014/main" id="{B8A3DB51-BFEE-4D00-BCA9-2C21044B1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5029200"/>
            <a:ext cx="6873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(8keV)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48227" name="Rectangle 148">
            <a:extLst>
              <a:ext uri="{FF2B5EF4-FFF2-40B4-BE49-F238E27FC236}">
                <a16:creationId xmlns:a16="http://schemas.microsoft.com/office/drawing/2014/main" id="{D386B0AF-3717-4895-A913-B4CA44CBB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7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  <a:endParaRPr lang="en-US" altLang="ru-RU" sz="16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(10keV)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48228" name="Rectangle 149">
            <a:extLst>
              <a:ext uri="{FF2B5EF4-FFF2-40B4-BE49-F238E27FC236}">
                <a16:creationId xmlns:a16="http://schemas.microsoft.com/office/drawing/2014/main" id="{3BB2D3BB-808A-4718-9DDD-30D0A1513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513" y="5029200"/>
            <a:ext cx="6873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(9keV)</a:t>
            </a:r>
          </a:p>
        </p:txBody>
      </p:sp>
      <p:sp>
        <p:nvSpPr>
          <p:cNvPr id="48229" name="Rectangle 150">
            <a:extLst>
              <a:ext uri="{FF2B5EF4-FFF2-40B4-BE49-F238E27FC236}">
                <a16:creationId xmlns:a16="http://schemas.microsoft.com/office/drawing/2014/main" id="{0A2C5DDE-AAC8-43C6-BE42-196A7E1B0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1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(10keV)</a:t>
            </a:r>
          </a:p>
        </p:txBody>
      </p:sp>
      <p:sp>
        <p:nvSpPr>
          <p:cNvPr id="48230" name="Rectangle 151">
            <a:extLst>
              <a:ext uri="{FF2B5EF4-FFF2-40B4-BE49-F238E27FC236}">
                <a16:creationId xmlns:a16="http://schemas.microsoft.com/office/drawing/2014/main" id="{ADE558BD-652E-441C-88DB-C6A673B43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  <a:endParaRPr lang="en-US" altLang="ru-RU" sz="16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(10keV)</a:t>
            </a:r>
          </a:p>
        </p:txBody>
      </p:sp>
      <p:sp>
        <p:nvSpPr>
          <p:cNvPr id="48231" name="Rectangle 152">
            <a:extLst>
              <a:ext uri="{FF2B5EF4-FFF2-40B4-BE49-F238E27FC236}">
                <a16:creationId xmlns:a16="http://schemas.microsoft.com/office/drawing/2014/main" id="{AF39AC29-9A73-4593-8278-011E02DA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5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  <a:endParaRPr lang="en-US" altLang="ru-RU" sz="16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(20keV)</a:t>
            </a:r>
          </a:p>
        </p:txBody>
      </p:sp>
      <p:sp>
        <p:nvSpPr>
          <p:cNvPr id="48232" name="Line 153">
            <a:extLst>
              <a:ext uri="{FF2B5EF4-FFF2-40B4-BE49-F238E27FC236}">
                <a16:creationId xmlns:a16="http://schemas.microsoft.com/office/drawing/2014/main" id="{72A84DB1-058A-466C-A65F-099BEDA5B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913" y="2819400"/>
            <a:ext cx="1587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233" name="Line 154">
            <a:extLst>
              <a:ext uri="{FF2B5EF4-FFF2-40B4-BE49-F238E27FC236}">
                <a16:creationId xmlns:a16="http://schemas.microsoft.com/office/drawing/2014/main" id="{6A5E9E6A-CC60-4E12-B6A7-BC4B6AAA2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13" y="6553200"/>
            <a:ext cx="91440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234" name="Rectangle 155">
            <a:extLst>
              <a:ext uri="{FF2B5EF4-FFF2-40B4-BE49-F238E27FC236}">
                <a16:creationId xmlns:a16="http://schemas.microsoft.com/office/drawing/2014/main" id="{87B621D8-5145-4C16-B21E-7C923FAD5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5715000"/>
            <a:ext cx="7762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0.9</a:t>
            </a:r>
            <a:r>
              <a:rPr lang="en-US" altLang="ru-RU" sz="1600">
                <a:latin typeface="Symbol" panose="05050102010706020507" pitchFamily="18" charset="2"/>
              </a:rPr>
              <a:t> 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Erko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1995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48235" name="Text Box 156">
            <a:extLst>
              <a:ext uri="{FF2B5EF4-FFF2-40B4-BE49-F238E27FC236}">
                <a16:creationId xmlns:a16="http://schemas.microsoft.com/office/drawing/2014/main" id="{B6425171-B7AC-487E-BE8B-8DA56BE98C9F}"/>
              </a:ext>
            </a:extLst>
          </p:cNvPr>
          <p:cNvSpPr txBox="1">
            <a:spLocks noChangeArrowheads="1"/>
          </p:cNvSpPr>
          <p:nvPr/>
        </p:nvSpPr>
        <p:spPr bwMode="auto">
          <a:xfrm rot="-5320463">
            <a:off x="-217487" y="3198813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accept</a:t>
            </a:r>
          </a:p>
        </p:txBody>
      </p:sp>
      <p:sp>
        <p:nvSpPr>
          <p:cNvPr id="126109" name="Rectangle 157">
            <a:extLst>
              <a:ext uri="{FF2B5EF4-FFF2-40B4-BE49-F238E27FC236}">
                <a16:creationId xmlns:a16="http://schemas.microsoft.com/office/drawing/2014/main" id="{237ECAB1-ACCB-4E5A-AD6D-9B5403548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0"/>
            <a:ext cx="167640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+mn-cs"/>
              </a:rPr>
              <a:t> A. </a:t>
            </a:r>
            <a:r>
              <a:rPr lang="en-US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Snigirev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May, 2004</a:t>
            </a:r>
            <a:endParaRPr lang="en-US" i="1" baseline="-25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</p:txBody>
      </p:sp>
      <p:graphicFrame>
        <p:nvGraphicFramePr>
          <p:cNvPr id="48237" name="Object 158">
            <a:extLst>
              <a:ext uri="{FF2B5EF4-FFF2-40B4-BE49-F238E27FC236}">
                <a16:creationId xmlns:a16="http://schemas.microsoft.com/office/drawing/2014/main" id="{2AE9681C-285C-42C9-A5A6-889F0CF5B9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3016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9" name="Документ" r:id="rId3" imgW="908304" imgH="923544" progId="Word.Document.8">
                  <p:embed/>
                </p:oleObj>
              </mc:Choice>
              <mc:Fallback>
                <p:oleObj name="Документ" r:id="rId3" imgW="908304" imgH="923544" progId="Word.Document.8">
                  <p:embed/>
                  <p:pic>
                    <p:nvPicPr>
                      <p:cNvPr id="0" name="Object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162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238" name="Text Box 159">
            <a:extLst>
              <a:ext uri="{FF2B5EF4-FFF2-40B4-BE49-F238E27FC236}">
                <a16:creationId xmlns:a16="http://schemas.microsoft.com/office/drawing/2014/main" id="{D1C17604-D0AC-465F-862D-2D219FCC4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53200"/>
            <a:ext cx="2994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0.1*0.1 </a:t>
            </a:r>
            <a:r>
              <a:rPr lang="en-US" altLang="ru-RU" sz="1400">
                <a:latin typeface="Symbol" panose="05050102010706020507" pitchFamily="18" charset="2"/>
              </a:rPr>
              <a:t>m</a:t>
            </a:r>
            <a:r>
              <a:rPr lang="en-US" altLang="ru-RU" sz="1400">
                <a:latin typeface="Arial" panose="020B0604020202020204" pitchFamily="34" charset="0"/>
              </a:rPr>
              <a:t>m</a:t>
            </a:r>
            <a:r>
              <a:rPr lang="en-US" altLang="ru-RU" sz="1400" baseline="30000">
                <a:latin typeface="Arial" panose="020B0604020202020204" pitchFamily="34" charset="0"/>
              </a:rPr>
              <a:t>2</a:t>
            </a:r>
            <a:r>
              <a:rPr lang="en-US" altLang="ru-RU" sz="1400">
                <a:latin typeface="Arial" panose="020B0604020202020204" pitchFamily="34" charset="0"/>
              </a:rPr>
              <a:t> – SPring-8, April 2003</a:t>
            </a:r>
          </a:p>
        </p:txBody>
      </p:sp>
      <p:sp>
        <p:nvSpPr>
          <p:cNvPr id="48239" name="Text Box 160">
            <a:extLst>
              <a:ext uri="{FF2B5EF4-FFF2-40B4-BE49-F238E27FC236}">
                <a16:creationId xmlns:a16="http://schemas.microsoft.com/office/drawing/2014/main" id="{039B7AE7-957F-4F9A-96BE-7925EA441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553200"/>
            <a:ext cx="4067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60nm at 10keV- Y. Kagoshima, SPring-8, 2002 </a:t>
            </a:r>
          </a:p>
        </p:txBody>
      </p:sp>
      <p:sp>
        <p:nvSpPr>
          <p:cNvPr id="48240" name="Rectangle 161">
            <a:extLst>
              <a:ext uri="{FF2B5EF4-FFF2-40B4-BE49-F238E27FC236}">
                <a16:creationId xmlns:a16="http://schemas.microsoft.com/office/drawing/2014/main" id="{62677AFD-2F2C-420E-B182-F4D81F98D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0"/>
            <a:ext cx="4467225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chemeClr val="accent2"/>
                </a:solidFill>
                <a:latin typeface="Times New Roman" panose="02020603050405020304" pitchFamily="18" charset="0"/>
              </a:rPr>
              <a:t>Focusing Optics for Hard X-rays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chemeClr val="accent2"/>
                </a:solidFill>
                <a:latin typeface="Times New Roman" panose="02020603050405020304" pitchFamily="18" charset="0"/>
              </a:rPr>
              <a:t>Energy:  6 - 60 (100) keV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ABD59F2-F8F8-41DD-A47F-554E169E0DA8}"/>
              </a:ext>
            </a:extLst>
          </p:cNvPr>
          <p:cNvSpPr/>
          <p:nvPr/>
        </p:nvSpPr>
        <p:spPr>
          <a:xfrm>
            <a:off x="1431925" y="2514600"/>
            <a:ext cx="2592388" cy="647700"/>
          </a:xfrm>
          <a:prstGeom prst="rect">
            <a:avLst/>
          </a:prstGeom>
          <a:pattFill prst="pct20">
            <a:fgClr>
              <a:srgbClr val="3333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87D9DE7-0F39-4A21-A523-8806DECD03F9}"/>
              </a:ext>
            </a:extLst>
          </p:cNvPr>
          <p:cNvSpPr/>
          <p:nvPr/>
        </p:nvSpPr>
        <p:spPr>
          <a:xfrm>
            <a:off x="4024313" y="1978025"/>
            <a:ext cx="2808287" cy="1187450"/>
          </a:xfrm>
          <a:prstGeom prst="rect">
            <a:avLst/>
          </a:prstGeom>
          <a:pattFill prst="pct5">
            <a:fgClr>
              <a:srgbClr val="3333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6C8B9FE-1F96-43F6-8199-802F649201BB}"/>
              </a:ext>
            </a:extLst>
          </p:cNvPr>
          <p:cNvCxnSpPr>
            <a:endCxn id="18" idx="0"/>
          </p:cNvCxnSpPr>
          <p:nvPr/>
        </p:nvCxnSpPr>
        <p:spPr>
          <a:xfrm>
            <a:off x="2008188" y="1217613"/>
            <a:ext cx="719137" cy="1296987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C256A97-292C-4D4B-B181-B0395AE9D34D}"/>
              </a:ext>
            </a:extLst>
          </p:cNvPr>
          <p:cNvCxnSpPr>
            <a:stCxn id="18" idx="0"/>
          </p:cNvCxnSpPr>
          <p:nvPr/>
        </p:nvCxnSpPr>
        <p:spPr>
          <a:xfrm flipV="1">
            <a:off x="2727325" y="1146175"/>
            <a:ext cx="720725" cy="1368425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70BF0E4-9D64-4417-8BA6-6651F492537E}"/>
              </a:ext>
            </a:extLst>
          </p:cNvPr>
          <p:cNvCxnSpPr>
            <a:endCxn id="19" idx="0"/>
          </p:cNvCxnSpPr>
          <p:nvPr/>
        </p:nvCxnSpPr>
        <p:spPr>
          <a:xfrm>
            <a:off x="4959350" y="1073150"/>
            <a:ext cx="468313" cy="904875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01AF9C0-29CC-4CD1-BD91-BD6855DBF3E9}"/>
              </a:ext>
            </a:extLst>
          </p:cNvPr>
          <p:cNvCxnSpPr>
            <a:stCxn id="19" idx="0"/>
          </p:cNvCxnSpPr>
          <p:nvPr/>
        </p:nvCxnSpPr>
        <p:spPr>
          <a:xfrm flipV="1">
            <a:off x="5427663" y="1073150"/>
            <a:ext cx="539750" cy="904875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E884FF7-C4C5-449A-AF1F-DD2DD12EF57E}"/>
              </a:ext>
            </a:extLst>
          </p:cNvPr>
          <p:cNvCxnSpPr/>
          <p:nvPr/>
        </p:nvCxnSpPr>
        <p:spPr>
          <a:xfrm flipH="1">
            <a:off x="3375025" y="1978025"/>
            <a:ext cx="6492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AF232A5F-7A78-4C82-8938-A97064579160}"/>
              </a:ext>
            </a:extLst>
          </p:cNvPr>
          <p:cNvCxnSpPr/>
          <p:nvPr/>
        </p:nvCxnSpPr>
        <p:spPr>
          <a:xfrm>
            <a:off x="3663950" y="1978025"/>
            <a:ext cx="0" cy="5365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2" name="TextBox 33">
            <a:extLst>
              <a:ext uri="{FF2B5EF4-FFF2-40B4-BE49-F238E27FC236}">
                <a16:creationId xmlns:a16="http://schemas.microsoft.com/office/drawing/2014/main" id="{794848E6-9EE0-4262-8B83-9DC669C76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2062163"/>
            <a:ext cx="35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800">
                <a:latin typeface="Arial" panose="020B0604020202020204" pitchFamily="34" charset="0"/>
              </a:rPr>
              <a:t>Δ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9883" name="TextBox 34">
            <a:extLst>
              <a:ext uri="{FF2B5EF4-FFF2-40B4-BE49-F238E27FC236}">
                <a16:creationId xmlns:a16="http://schemas.microsoft.com/office/drawing/2014/main" id="{7BF91F08-A77A-41E1-8377-61069F1D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188" y="820738"/>
            <a:ext cx="49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>
                <a:latin typeface="Arial" panose="020B0604020202020204" pitchFamily="34" charset="0"/>
              </a:rPr>
              <a:t>E</a:t>
            </a:r>
            <a:endParaRPr lang="ru-RU" altLang="ru-RU" sz="3600">
              <a:latin typeface="Arial" panose="020B0604020202020204" pitchFamily="34" charset="0"/>
            </a:endParaRPr>
          </a:p>
        </p:txBody>
      </p:sp>
      <p:sp>
        <p:nvSpPr>
          <p:cNvPr id="79884" name="TextBox 35">
            <a:extLst>
              <a:ext uri="{FF2B5EF4-FFF2-40B4-BE49-F238E27FC236}">
                <a16:creationId xmlns:a16="http://schemas.microsoft.com/office/drawing/2014/main" id="{1247B6F0-D135-4308-98E5-CD9A9EA84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50" y="820738"/>
            <a:ext cx="493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>
                <a:latin typeface="Arial" panose="020B0604020202020204" pitchFamily="34" charset="0"/>
              </a:rPr>
              <a:t>E</a:t>
            </a:r>
            <a:endParaRPr lang="ru-RU" altLang="ru-RU" sz="3600">
              <a:latin typeface="Arial" panose="020B0604020202020204" pitchFamily="34" charset="0"/>
            </a:endParaRPr>
          </a:p>
        </p:txBody>
      </p:sp>
      <p:sp>
        <p:nvSpPr>
          <p:cNvPr id="79885" name="TextBox 36">
            <a:extLst>
              <a:ext uri="{FF2B5EF4-FFF2-40B4-BE49-F238E27FC236}">
                <a16:creationId xmlns:a16="http://schemas.microsoft.com/office/drawing/2014/main" id="{7FD02376-C234-4F07-95C6-F160A3D07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850" y="820738"/>
            <a:ext cx="663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>
                <a:latin typeface="Arial" panose="020B0604020202020204" pitchFamily="34" charset="0"/>
              </a:rPr>
              <a:t>E</a:t>
            </a:r>
            <a:r>
              <a:rPr lang="en-US" altLang="ru-RU" sz="3600" baseline="-25000">
                <a:latin typeface="Arial" panose="020B0604020202020204" pitchFamily="34" charset="0"/>
              </a:rPr>
              <a:t>1</a:t>
            </a:r>
            <a:endParaRPr lang="ru-RU" altLang="ru-RU" sz="3600" baseline="-25000">
              <a:latin typeface="Arial" panose="020B0604020202020204" pitchFamily="34" charset="0"/>
            </a:endParaRPr>
          </a:p>
        </p:txBody>
      </p:sp>
      <p:sp>
        <p:nvSpPr>
          <p:cNvPr id="79886" name="TextBox 37">
            <a:extLst>
              <a:ext uri="{FF2B5EF4-FFF2-40B4-BE49-F238E27FC236}">
                <a16:creationId xmlns:a16="http://schemas.microsoft.com/office/drawing/2014/main" id="{BD35372A-516A-4876-AFF4-E10E717E8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820738"/>
            <a:ext cx="665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>
                <a:latin typeface="Arial" panose="020B0604020202020204" pitchFamily="34" charset="0"/>
              </a:rPr>
              <a:t>E</a:t>
            </a:r>
            <a:r>
              <a:rPr lang="en-US" altLang="ru-RU" sz="3600" baseline="-25000">
                <a:latin typeface="Arial" panose="020B0604020202020204" pitchFamily="34" charset="0"/>
              </a:rPr>
              <a:t>2</a:t>
            </a:r>
            <a:endParaRPr lang="ru-RU" altLang="ru-RU" sz="3600" baseline="-25000">
              <a:latin typeface="Arial" panose="020B0604020202020204" pitchFamily="34" charset="0"/>
            </a:endParaRPr>
          </a:p>
        </p:txBody>
      </p:sp>
      <p:graphicFrame>
        <p:nvGraphicFramePr>
          <p:cNvPr id="79887" name="Объект 38">
            <a:extLst>
              <a:ext uri="{FF2B5EF4-FFF2-40B4-BE49-F238E27FC236}">
                <a16:creationId xmlns:a16="http://schemas.microsoft.com/office/drawing/2014/main" id="{04FB418B-C1B3-47D7-9A36-F5BB1C187D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88" y="820738"/>
          <a:ext cx="18748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6" name="Equation" r:id="rId3" imgW="723586" imgH="241195" progId="Equation.DSMT4">
                  <p:embed/>
                </p:oleObj>
              </mc:Choice>
              <mc:Fallback>
                <p:oleObj name="Equation" r:id="rId3" imgW="723586" imgH="241195" progId="Equation.DSMT4">
                  <p:embed/>
                  <p:pic>
                    <p:nvPicPr>
                      <p:cNvPr id="0" name="Объект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820738"/>
                        <a:ext cx="1874837" cy="625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8" name="Объект 40">
            <a:extLst>
              <a:ext uri="{FF2B5EF4-FFF2-40B4-BE49-F238E27FC236}">
                <a16:creationId xmlns:a16="http://schemas.microsoft.com/office/drawing/2014/main" id="{C80B9378-6AE9-493E-BF08-F9BB39575E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" y="4149725"/>
          <a:ext cx="31686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7" name="Equation" r:id="rId5" imgW="1117115" imgH="253890" progId="Equation.DSMT4">
                  <p:embed/>
                </p:oleObj>
              </mc:Choice>
              <mc:Fallback>
                <p:oleObj name="Equation" r:id="rId5" imgW="1117115" imgH="253890" progId="Equation.DSMT4">
                  <p:embed/>
                  <p:pic>
                    <p:nvPicPr>
                      <p:cNvPr id="0" name="Объект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4149725"/>
                        <a:ext cx="3168650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9" name="Объект 41">
            <a:extLst>
              <a:ext uri="{FF2B5EF4-FFF2-40B4-BE49-F238E27FC236}">
                <a16:creationId xmlns:a16="http://schemas.microsoft.com/office/drawing/2014/main" id="{95BEAC86-EC48-4D92-B6BC-7128509B61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67113" y="4149725"/>
          <a:ext cx="32781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8" name="Equation" r:id="rId7" imgW="1155700" imgH="254000" progId="Equation.DSMT4">
                  <p:embed/>
                </p:oleObj>
              </mc:Choice>
              <mc:Fallback>
                <p:oleObj name="Equation" r:id="rId7" imgW="1155700" imgH="254000" progId="Equation.DSMT4">
                  <p:embed/>
                  <p:pic>
                    <p:nvPicPr>
                      <p:cNvPr id="0" name="Объект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4149725"/>
                        <a:ext cx="3278187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0" name="TextBox 42">
            <a:extLst>
              <a:ext uri="{FF2B5EF4-FFF2-40B4-BE49-F238E27FC236}">
                <a16:creationId xmlns:a16="http://schemas.microsoft.com/office/drawing/2014/main" id="{8E0C84E8-19CA-4A2C-AC8B-F5916CB23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503488"/>
            <a:ext cx="690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i="1">
                <a:latin typeface="Arial" panose="020B0604020202020204" pitchFamily="34" charset="0"/>
              </a:rPr>
              <a:t>R</a:t>
            </a:r>
            <a:r>
              <a:rPr lang="en-US" altLang="ru-RU" sz="3600" i="1" baseline="-25000">
                <a:latin typeface="Arial" panose="020B0604020202020204" pitchFamily="34" charset="0"/>
              </a:rPr>
              <a:t>1</a:t>
            </a:r>
            <a:endParaRPr lang="ru-RU" altLang="ru-RU" sz="3600" i="1" baseline="-25000">
              <a:latin typeface="Arial" panose="020B0604020202020204" pitchFamily="34" charset="0"/>
            </a:endParaRPr>
          </a:p>
        </p:txBody>
      </p:sp>
      <p:sp>
        <p:nvSpPr>
          <p:cNvPr id="79891" name="TextBox 43">
            <a:extLst>
              <a:ext uri="{FF2B5EF4-FFF2-40B4-BE49-F238E27FC236}">
                <a16:creationId xmlns:a16="http://schemas.microsoft.com/office/drawing/2014/main" id="{E44E0F5B-BB4F-4278-8B4A-82EF48F77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8" y="2255838"/>
            <a:ext cx="690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i="1">
                <a:latin typeface="Arial" panose="020B0604020202020204" pitchFamily="34" charset="0"/>
              </a:rPr>
              <a:t>R</a:t>
            </a:r>
            <a:r>
              <a:rPr lang="en-US" altLang="ru-RU" sz="3600" i="1" baseline="-25000">
                <a:latin typeface="Arial" panose="020B0604020202020204" pitchFamily="34" charset="0"/>
              </a:rPr>
              <a:t>2</a:t>
            </a:r>
            <a:endParaRPr lang="ru-RU" altLang="ru-RU" sz="3600" i="1" baseline="-25000">
              <a:latin typeface="Arial" panose="020B0604020202020204" pitchFamily="34" charset="0"/>
            </a:endParaRPr>
          </a:p>
        </p:txBody>
      </p:sp>
      <p:graphicFrame>
        <p:nvGraphicFramePr>
          <p:cNvPr id="79892" name="Объект 45">
            <a:extLst>
              <a:ext uri="{FF2B5EF4-FFF2-40B4-BE49-F238E27FC236}">
                <a16:creationId xmlns:a16="http://schemas.microsoft.com/office/drawing/2014/main" id="{4DAF784C-7AE4-4F31-B4F3-4B8E4A294A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8438" y="5086350"/>
          <a:ext cx="2030412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9" name="Equation" r:id="rId9" imgW="787400" imgH="279400" progId="Equation.DSMT4">
                  <p:embed/>
                </p:oleObj>
              </mc:Choice>
              <mc:Fallback>
                <p:oleObj name="Equation" r:id="rId9" imgW="787400" imgH="279400" progId="Equation.DSMT4">
                  <p:embed/>
                  <p:pic>
                    <p:nvPicPr>
                      <p:cNvPr id="0" name="Объект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438" y="5086350"/>
                        <a:ext cx="2030412" cy="719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93" name="Объект 46">
            <a:extLst>
              <a:ext uri="{FF2B5EF4-FFF2-40B4-BE49-F238E27FC236}">
                <a16:creationId xmlns:a16="http://schemas.microsoft.com/office/drawing/2014/main" id="{57739E8D-F978-4057-A6B2-E8E8B7CD1C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46625" y="5084763"/>
          <a:ext cx="20939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0" name="Equation" r:id="rId11" imgW="812447" imgH="279279" progId="Equation.DSMT4">
                  <p:embed/>
                </p:oleObj>
              </mc:Choice>
              <mc:Fallback>
                <p:oleObj name="Equation" r:id="rId11" imgW="812447" imgH="279279" progId="Equation.DSMT4">
                  <p:embed/>
                  <p:pic>
                    <p:nvPicPr>
                      <p:cNvPr id="0" name="Объект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25" y="5084763"/>
                        <a:ext cx="2093913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4" name="TextBox 47">
            <a:extLst>
              <a:ext uri="{FF2B5EF4-FFF2-40B4-BE49-F238E27FC236}">
                <a16:creationId xmlns:a16="http://schemas.microsoft.com/office/drawing/2014/main" id="{86519FA2-7CDD-4BA4-AB70-79C102835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12700"/>
            <a:ext cx="91709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</a:rPr>
              <a:t>Амплитудный контраст</a:t>
            </a:r>
          </a:p>
        </p:txBody>
      </p:sp>
      <p:graphicFrame>
        <p:nvGraphicFramePr>
          <p:cNvPr id="79895" name="Объект 48">
            <a:extLst>
              <a:ext uri="{FF2B5EF4-FFF2-40B4-BE49-F238E27FC236}">
                <a16:creationId xmlns:a16="http://schemas.microsoft.com/office/drawing/2014/main" id="{86B6F455-29F9-4554-B5CE-A76AB7E42A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69125" y="4149725"/>
          <a:ext cx="17875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1" name="Equation" r:id="rId13" imgW="977476" imgH="393529" progId="Equation.DSMT4">
                  <p:embed/>
                </p:oleObj>
              </mc:Choice>
              <mc:Fallback>
                <p:oleObj name="Equation" r:id="rId13" imgW="977476" imgH="393529" progId="Equation.DSMT4">
                  <p:embed/>
                  <p:pic>
                    <p:nvPicPr>
                      <p:cNvPr id="0" name="Объект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25" y="4149725"/>
                        <a:ext cx="1787525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6" name="TextBox 58">
            <a:extLst>
              <a:ext uri="{FF2B5EF4-FFF2-40B4-BE49-F238E27FC236}">
                <a16:creationId xmlns:a16="http://schemas.microsoft.com/office/drawing/2014/main" id="{D9ADD284-0894-48F4-B5D1-A10F5E935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6148388"/>
            <a:ext cx="825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latin typeface="Arial" panose="020B0604020202020204" pitchFamily="34" charset="0"/>
              </a:rPr>
              <a:t>R(x,y)</a:t>
            </a:r>
            <a:endParaRPr lang="ru-RU" altLang="ru-RU" sz="1800" i="1">
              <a:latin typeface="Arial" panose="020B0604020202020204" pitchFamily="34" charset="0"/>
            </a:endParaRPr>
          </a:p>
        </p:txBody>
      </p:sp>
      <p:graphicFrame>
        <p:nvGraphicFramePr>
          <p:cNvPr id="79897" name="Объект 59">
            <a:extLst>
              <a:ext uri="{FF2B5EF4-FFF2-40B4-BE49-F238E27FC236}">
                <a16:creationId xmlns:a16="http://schemas.microsoft.com/office/drawing/2014/main" id="{800D83C0-A39F-4E54-86D1-C054F7CE0B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7688" y="5970588"/>
          <a:ext cx="38512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2" name="Equation" r:id="rId15" imgW="1422400" imgH="304800" progId="Equation.DSMT4">
                  <p:embed/>
                </p:oleObj>
              </mc:Choice>
              <mc:Fallback>
                <p:oleObj name="Equation" r:id="rId15" imgW="1422400" imgH="304800" progId="Equation.DSMT4">
                  <p:embed/>
                  <p:pic>
                    <p:nvPicPr>
                      <p:cNvPr id="0" name="Объект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688" y="5970588"/>
                        <a:ext cx="3851275" cy="82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53C48CE-C833-4159-BF30-D0017A717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3400425"/>
            <a:ext cx="914082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i="1">
                <a:solidFill>
                  <a:srgbClr val="3333FF"/>
                </a:solidFill>
                <a:latin typeface="Arial" panose="020B0604020202020204" pitchFamily="34" charset="0"/>
              </a:rPr>
              <a:t>R</a:t>
            </a:r>
            <a:r>
              <a:rPr lang="en-US" altLang="ru-RU" i="1" baseline="-2500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en-US" altLang="ru-RU" i="1">
                <a:solidFill>
                  <a:srgbClr val="3333FF"/>
                </a:solidFill>
                <a:latin typeface="Arial" panose="020B0604020202020204" pitchFamily="34" charset="0"/>
              </a:rPr>
              <a:t>, R</a:t>
            </a:r>
            <a:r>
              <a:rPr lang="en-US" altLang="ru-RU" i="1" baseline="-25000">
                <a:solidFill>
                  <a:srgbClr val="3333FF"/>
                </a:solidFill>
                <a:latin typeface="Arial" panose="020B0604020202020204" pitchFamily="34" charset="0"/>
              </a:rPr>
              <a:t>2</a:t>
            </a:r>
            <a:r>
              <a:rPr lang="en-US" altLang="ru-RU" i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>
                <a:solidFill>
                  <a:srgbClr val="3333FF"/>
                </a:solidFill>
                <a:latin typeface="Arial" panose="020B0604020202020204" pitchFamily="34" charset="0"/>
              </a:rPr>
              <a:t>– </a:t>
            </a: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коэффициент отражения объекта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79882" grpId="0"/>
      <p:bldP spid="79883" grpId="0"/>
      <p:bldP spid="79884" grpId="0"/>
      <p:bldP spid="79885" grpId="0"/>
      <p:bldP spid="79886" grpId="0"/>
      <p:bldP spid="79890" grpId="0"/>
      <p:bldP spid="79891" grpId="0"/>
      <p:bldP spid="79894" grpId="0" animBg="1"/>
      <p:bldP spid="79896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7B1204-6FCA-43B7-B4D8-899666293279}"/>
              </a:ext>
            </a:extLst>
          </p:cNvPr>
          <p:cNvSpPr/>
          <p:nvPr/>
        </p:nvSpPr>
        <p:spPr>
          <a:xfrm>
            <a:off x="2471738" y="896938"/>
            <a:ext cx="2016125" cy="647700"/>
          </a:xfrm>
          <a:prstGeom prst="rect">
            <a:avLst/>
          </a:prstGeom>
          <a:pattFill prst="pct5">
            <a:fgClr>
              <a:srgbClr val="3333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C2AD51-2E6C-4BA0-A8AD-2A6BD94C9004}"/>
              </a:ext>
            </a:extLst>
          </p:cNvPr>
          <p:cNvSpPr/>
          <p:nvPr/>
        </p:nvSpPr>
        <p:spPr>
          <a:xfrm>
            <a:off x="4487863" y="896938"/>
            <a:ext cx="2016125" cy="647700"/>
          </a:xfrm>
          <a:prstGeom prst="rect">
            <a:avLst/>
          </a:prstGeom>
          <a:pattFill prst="pct20">
            <a:fgClr>
              <a:srgbClr val="3333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485D931-EB25-4BDD-8CED-E9929634E94A}"/>
              </a:ext>
            </a:extLst>
          </p:cNvPr>
          <p:cNvCxnSpPr>
            <a:endCxn id="2" idx="0"/>
          </p:cNvCxnSpPr>
          <p:nvPr/>
        </p:nvCxnSpPr>
        <p:spPr>
          <a:xfrm>
            <a:off x="3479800" y="176213"/>
            <a:ext cx="0" cy="720725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672A97F-D27D-4B1E-B703-F088BED07DA4}"/>
              </a:ext>
            </a:extLst>
          </p:cNvPr>
          <p:cNvCxnSpPr/>
          <p:nvPr/>
        </p:nvCxnSpPr>
        <p:spPr>
          <a:xfrm>
            <a:off x="5495925" y="176213"/>
            <a:ext cx="0" cy="720725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AB9A960-BEDE-4373-B46B-1EA2E5EA64D0}"/>
              </a:ext>
            </a:extLst>
          </p:cNvPr>
          <p:cNvCxnSpPr/>
          <p:nvPr/>
        </p:nvCxnSpPr>
        <p:spPr>
          <a:xfrm>
            <a:off x="3476625" y="1544638"/>
            <a:ext cx="0" cy="720725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ED4195F-3869-4881-995D-6C46B604F3AD}"/>
              </a:ext>
            </a:extLst>
          </p:cNvPr>
          <p:cNvCxnSpPr/>
          <p:nvPr/>
        </p:nvCxnSpPr>
        <p:spPr>
          <a:xfrm>
            <a:off x="5495925" y="1544638"/>
            <a:ext cx="0" cy="720725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7822AD0-5B65-4764-8FA4-ED9EABDD562D}"/>
              </a:ext>
            </a:extLst>
          </p:cNvPr>
          <p:cNvCxnSpPr/>
          <p:nvPr/>
        </p:nvCxnSpPr>
        <p:spPr>
          <a:xfrm>
            <a:off x="6503988" y="896938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EC70DDF-86F8-4C6A-B2D2-FA850B689F2D}"/>
              </a:ext>
            </a:extLst>
          </p:cNvPr>
          <p:cNvCxnSpPr/>
          <p:nvPr/>
        </p:nvCxnSpPr>
        <p:spPr>
          <a:xfrm>
            <a:off x="6503988" y="1544638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50A620C-A63A-402D-83FB-B3C41B54C647}"/>
              </a:ext>
            </a:extLst>
          </p:cNvPr>
          <p:cNvCxnSpPr/>
          <p:nvPr/>
        </p:nvCxnSpPr>
        <p:spPr>
          <a:xfrm>
            <a:off x="6864350" y="896938"/>
            <a:ext cx="0" cy="6477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9" name="TextBox 16">
            <a:extLst>
              <a:ext uri="{FF2B5EF4-FFF2-40B4-BE49-F238E27FC236}">
                <a16:creationId xmlns:a16="http://schemas.microsoft.com/office/drawing/2014/main" id="{AB2BCB1F-EC8B-494D-8D82-1FA29D577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738" y="928688"/>
            <a:ext cx="587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latin typeface="Arial" panose="020B0604020202020204" pitchFamily="34" charset="0"/>
              </a:rPr>
              <a:t>n</a:t>
            </a:r>
            <a:r>
              <a:rPr lang="en-US" altLang="ru-RU" baseline="-25000">
                <a:latin typeface="Arial" panose="020B0604020202020204" pitchFamily="34" charset="0"/>
              </a:rPr>
              <a:t>1</a:t>
            </a:r>
            <a:endParaRPr lang="ru-RU" altLang="ru-RU" baseline="-25000">
              <a:latin typeface="Arial" panose="020B0604020202020204" pitchFamily="34" charset="0"/>
            </a:endParaRPr>
          </a:p>
        </p:txBody>
      </p:sp>
      <p:sp>
        <p:nvSpPr>
          <p:cNvPr id="83980" name="TextBox 17">
            <a:extLst>
              <a:ext uri="{FF2B5EF4-FFF2-40B4-BE49-F238E27FC236}">
                <a16:creationId xmlns:a16="http://schemas.microsoft.com/office/drawing/2014/main" id="{D1807FBD-5764-4ADA-929C-60943F8A5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928688"/>
            <a:ext cx="574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µ</a:t>
            </a:r>
            <a:r>
              <a:rPr lang="en-US" altLang="ru-RU" baseline="-25000">
                <a:latin typeface="Arial" panose="020B0604020202020204" pitchFamily="34" charset="0"/>
              </a:rPr>
              <a:t>1</a:t>
            </a:r>
            <a:endParaRPr lang="ru-RU" altLang="ru-RU" baseline="-25000">
              <a:latin typeface="Arial" panose="020B0604020202020204" pitchFamily="34" charset="0"/>
            </a:endParaRPr>
          </a:p>
        </p:txBody>
      </p:sp>
      <p:sp>
        <p:nvSpPr>
          <p:cNvPr id="83981" name="TextBox 18">
            <a:extLst>
              <a:ext uri="{FF2B5EF4-FFF2-40B4-BE49-F238E27FC236}">
                <a16:creationId xmlns:a16="http://schemas.microsoft.com/office/drawing/2014/main" id="{FECB5A65-DD55-48DD-A347-4DA369C88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928688"/>
            <a:ext cx="587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latin typeface="Arial" panose="020B0604020202020204" pitchFamily="34" charset="0"/>
              </a:rPr>
              <a:t>n</a:t>
            </a:r>
            <a:r>
              <a:rPr lang="en-US" altLang="ru-RU" baseline="-25000">
                <a:latin typeface="Arial" panose="020B0604020202020204" pitchFamily="34" charset="0"/>
              </a:rPr>
              <a:t>2</a:t>
            </a:r>
            <a:endParaRPr lang="ru-RU" altLang="ru-RU" baseline="-25000">
              <a:latin typeface="Arial" panose="020B0604020202020204" pitchFamily="34" charset="0"/>
            </a:endParaRPr>
          </a:p>
        </p:txBody>
      </p:sp>
      <p:sp>
        <p:nvSpPr>
          <p:cNvPr id="83982" name="TextBox 19">
            <a:extLst>
              <a:ext uri="{FF2B5EF4-FFF2-40B4-BE49-F238E27FC236}">
                <a16:creationId xmlns:a16="http://schemas.microsoft.com/office/drawing/2014/main" id="{27EA2D62-5477-4DD3-904D-1FFB5644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0" y="928688"/>
            <a:ext cx="573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µ</a:t>
            </a:r>
            <a:r>
              <a:rPr lang="en-US" altLang="ru-RU" baseline="-25000">
                <a:latin typeface="Arial" panose="020B0604020202020204" pitchFamily="34" charset="0"/>
              </a:rPr>
              <a:t>2</a:t>
            </a:r>
            <a:endParaRPr lang="ru-RU" altLang="ru-RU" baseline="-25000">
              <a:latin typeface="Arial" panose="020B0604020202020204" pitchFamily="34" charset="0"/>
            </a:endParaRPr>
          </a:p>
        </p:txBody>
      </p:sp>
      <p:sp>
        <p:nvSpPr>
          <p:cNvPr id="83983" name="TextBox 20">
            <a:extLst>
              <a:ext uri="{FF2B5EF4-FFF2-40B4-BE49-F238E27FC236}">
                <a16:creationId xmlns:a16="http://schemas.microsoft.com/office/drawing/2014/main" id="{D5588A09-4831-4655-9580-9F9C1A119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1035050"/>
            <a:ext cx="32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d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83984" name="Объект 21">
            <a:extLst>
              <a:ext uri="{FF2B5EF4-FFF2-40B4-BE49-F238E27FC236}">
                <a16:creationId xmlns:a16="http://schemas.microsoft.com/office/drawing/2014/main" id="{98519A09-45DE-44A4-9573-1D70105967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3325" y="176213"/>
          <a:ext cx="15128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8" name="Equation" r:id="rId3" imgW="723586" imgH="241195" progId="Equation.DSMT4">
                  <p:embed/>
                </p:oleObj>
              </mc:Choice>
              <mc:Fallback>
                <p:oleObj name="Equation" r:id="rId3" imgW="723586" imgH="241195" progId="Equation.DSMT4">
                  <p:embed/>
                  <p:pic>
                    <p:nvPicPr>
                      <p:cNvPr id="0" name="Объект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5" y="176213"/>
                        <a:ext cx="1512888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5" name="Объект 22">
            <a:extLst>
              <a:ext uri="{FF2B5EF4-FFF2-40B4-BE49-F238E27FC236}">
                <a16:creationId xmlns:a16="http://schemas.microsoft.com/office/drawing/2014/main" id="{71B66E46-E7F7-45C3-B805-F9556DC22A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8575" y="1700213"/>
          <a:ext cx="33845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9" name="Equation" r:id="rId5" imgW="1193800" imgH="254000" progId="Equation.DSMT4">
                  <p:embed/>
                </p:oleObj>
              </mc:Choice>
              <mc:Fallback>
                <p:oleObj name="Equation" r:id="rId5" imgW="1193800" imgH="254000" progId="Equation.DSMT4">
                  <p:embed/>
                  <p:pic>
                    <p:nvPicPr>
                      <p:cNvPr id="0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575" y="1700213"/>
                        <a:ext cx="3384550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6" name="Объект 23">
            <a:extLst>
              <a:ext uri="{FF2B5EF4-FFF2-40B4-BE49-F238E27FC236}">
                <a16:creationId xmlns:a16="http://schemas.microsoft.com/office/drawing/2014/main" id="{6E50FFF2-7F43-406E-80EA-1CE46A818E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1773238"/>
          <a:ext cx="34925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0" name="Equation" r:id="rId7" imgW="1231366" imgH="253890" progId="Equation.DSMT4">
                  <p:embed/>
                </p:oleObj>
              </mc:Choice>
              <mc:Fallback>
                <p:oleObj name="Equation" r:id="rId7" imgW="1231366" imgH="253890" progId="Equation.DSMT4">
                  <p:embed/>
                  <p:pic>
                    <p:nvPicPr>
                      <p:cNvPr id="0" name="Объект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773238"/>
                        <a:ext cx="3492500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7" name="Объект 24">
            <a:extLst>
              <a:ext uri="{FF2B5EF4-FFF2-40B4-BE49-F238E27FC236}">
                <a16:creationId xmlns:a16="http://schemas.microsoft.com/office/drawing/2014/main" id="{B5E849FA-D3A8-4643-93D9-ECF8BA28D6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1000" y="2565400"/>
          <a:ext cx="2225675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1" name="Equation" r:id="rId9" imgW="863225" imgH="317362" progId="Equation.DSMT4">
                  <p:embed/>
                </p:oleObj>
              </mc:Choice>
              <mc:Fallback>
                <p:oleObj name="Equation" r:id="rId9" imgW="863225" imgH="317362" progId="Equation.DSMT4">
                  <p:embed/>
                  <p:pic>
                    <p:nvPicPr>
                      <p:cNvPr id="0" name="Объект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0" y="2565400"/>
                        <a:ext cx="2225675" cy="817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8" name="Объект 25">
            <a:extLst>
              <a:ext uri="{FF2B5EF4-FFF2-40B4-BE49-F238E27FC236}">
                <a16:creationId xmlns:a16="http://schemas.microsoft.com/office/drawing/2014/main" id="{7B2C7250-3CD1-4BE5-A704-C45029CCE9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2063" y="2565400"/>
          <a:ext cx="2290762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2" name="Equation" r:id="rId11" imgW="888614" imgH="317362" progId="Equation.DSMT4">
                  <p:embed/>
                </p:oleObj>
              </mc:Choice>
              <mc:Fallback>
                <p:oleObj name="Equation" r:id="rId11" imgW="888614" imgH="317362" progId="Equation.DSMT4">
                  <p:embed/>
                  <p:pic>
                    <p:nvPicPr>
                      <p:cNvPr id="0" name="Объект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2565400"/>
                        <a:ext cx="2290762" cy="817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9" name="TextBox 26">
            <a:extLst>
              <a:ext uri="{FF2B5EF4-FFF2-40B4-BE49-F238E27FC236}">
                <a16:creationId xmlns:a16="http://schemas.microsoft.com/office/drawing/2014/main" id="{666FC721-B6CD-4006-8105-B68EEC0CE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7063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latin typeface="Arial" panose="020B0604020202020204" pitchFamily="34" charset="0"/>
              </a:rPr>
              <a:t>n</a:t>
            </a:r>
            <a:r>
              <a:rPr lang="en-US" altLang="ru-RU" sz="2000" baseline="-25000">
                <a:latin typeface="Arial" panose="020B0604020202020204" pitchFamily="34" charset="0"/>
              </a:rPr>
              <a:t>1</a:t>
            </a:r>
            <a:r>
              <a:rPr lang="en-US" altLang="ru-RU" sz="2000">
                <a:latin typeface="Arial" panose="020B0604020202020204" pitchFamily="34" charset="0"/>
              </a:rPr>
              <a:t>, n</a:t>
            </a:r>
            <a:r>
              <a:rPr lang="en-US" altLang="ru-RU" sz="2000" baseline="-25000">
                <a:latin typeface="Arial" panose="020B0604020202020204" pitchFamily="34" charset="0"/>
              </a:rPr>
              <a:t>2</a:t>
            </a:r>
            <a:r>
              <a:rPr lang="en-US" altLang="ru-RU" sz="2000">
                <a:latin typeface="Arial" panose="020B0604020202020204" pitchFamily="34" charset="0"/>
              </a:rPr>
              <a:t> – </a:t>
            </a:r>
            <a:r>
              <a:rPr lang="ru-RU" altLang="ru-RU" sz="2000">
                <a:latin typeface="Arial" panose="020B0604020202020204" pitchFamily="34" charset="0"/>
              </a:rPr>
              <a:t>коэффициенты преломления сред;</a:t>
            </a:r>
            <a:r>
              <a:rPr lang="en-US" altLang="ru-RU" sz="2000">
                <a:latin typeface="Arial" panose="020B0604020202020204" pitchFamily="34" charset="0"/>
              </a:rPr>
              <a:t> </a:t>
            </a:r>
            <a:r>
              <a:rPr lang="ru-RU" altLang="ru-RU" sz="2000">
                <a:latin typeface="Arial" panose="020B0604020202020204" pitchFamily="34" charset="0"/>
              </a:rPr>
              <a:t>µ</a:t>
            </a:r>
            <a:r>
              <a:rPr lang="ru-RU" altLang="ru-RU" sz="2000" baseline="-25000">
                <a:latin typeface="Arial" panose="020B0604020202020204" pitchFamily="34" charset="0"/>
              </a:rPr>
              <a:t>1</a:t>
            </a:r>
            <a:r>
              <a:rPr lang="en-US" altLang="ru-RU" sz="2000">
                <a:latin typeface="Arial" panose="020B0604020202020204" pitchFamily="34" charset="0"/>
              </a:rPr>
              <a:t>, µ</a:t>
            </a:r>
            <a:r>
              <a:rPr lang="en-US" altLang="ru-RU" sz="2000" baseline="-25000">
                <a:latin typeface="Arial" panose="020B0604020202020204" pitchFamily="34" charset="0"/>
              </a:rPr>
              <a:t>2</a:t>
            </a:r>
            <a:r>
              <a:rPr lang="en-US" altLang="ru-RU" sz="2000">
                <a:latin typeface="Arial" panose="020B0604020202020204" pitchFamily="34" charset="0"/>
              </a:rPr>
              <a:t> – </a:t>
            </a:r>
            <a:r>
              <a:rPr lang="ru-RU" altLang="ru-RU" sz="2000">
                <a:latin typeface="Arial" panose="020B0604020202020204" pitchFamily="34" charset="0"/>
              </a:rPr>
              <a:t>коэффициенты поглощения сред; </a:t>
            </a:r>
            <a:r>
              <a:rPr lang="en-US" altLang="ru-RU" sz="2000">
                <a:latin typeface="Arial" panose="020B0604020202020204" pitchFamily="34" charset="0"/>
              </a:rPr>
              <a:t>d</a:t>
            </a:r>
            <a:r>
              <a:rPr lang="ru-RU" altLang="ru-RU" sz="2000">
                <a:latin typeface="Arial" panose="020B0604020202020204" pitchFamily="34" charset="0"/>
              </a:rPr>
              <a:t> – толщина объекта; </a:t>
            </a:r>
            <a:r>
              <a:rPr lang="en-US" altLang="ru-RU" sz="2000">
                <a:latin typeface="Arial" panose="020B0604020202020204" pitchFamily="34" charset="0"/>
              </a:rPr>
              <a:t>nd – </a:t>
            </a:r>
            <a:r>
              <a:rPr lang="ru-RU" altLang="ru-RU" sz="2000">
                <a:latin typeface="Arial" panose="020B0604020202020204" pitchFamily="34" charset="0"/>
              </a:rPr>
              <a:t>оптическая длина пути</a:t>
            </a:r>
          </a:p>
        </p:txBody>
      </p:sp>
      <p:graphicFrame>
        <p:nvGraphicFramePr>
          <p:cNvPr id="83990" name="Объект 27">
            <a:extLst>
              <a:ext uri="{FF2B5EF4-FFF2-40B4-BE49-F238E27FC236}">
                <a16:creationId xmlns:a16="http://schemas.microsoft.com/office/drawing/2014/main" id="{E13BD332-3457-4068-A74B-DC5A00A52C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5888" y="3500438"/>
          <a:ext cx="383222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3" name="Equation" r:id="rId13" imgW="1905000" imgH="393700" progId="Equation.DSMT4">
                  <p:embed/>
                </p:oleObj>
              </mc:Choice>
              <mc:Fallback>
                <p:oleObj name="Equation" r:id="rId13" imgW="1905000" imgH="393700" progId="Equation.DSMT4">
                  <p:embed/>
                  <p:pic>
                    <p:nvPicPr>
                      <p:cNvPr id="0" name="Объект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3500438"/>
                        <a:ext cx="3832225" cy="792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91" name="TextBox 28">
            <a:extLst>
              <a:ext uri="{FF2B5EF4-FFF2-40B4-BE49-F238E27FC236}">
                <a16:creationId xmlns:a16="http://schemas.microsoft.com/office/drawing/2014/main" id="{E31A0D84-9636-4A40-9E26-882A5ED2A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702300"/>
            <a:ext cx="7921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Arial" panose="020B0604020202020204" pitchFamily="34" charset="0"/>
              </a:rPr>
              <a:t>µ</a:t>
            </a:r>
            <a:r>
              <a:rPr lang="en-US" altLang="ru-RU" sz="1800" i="1">
                <a:latin typeface="Arial" panose="020B0604020202020204" pitchFamily="34" charset="0"/>
              </a:rPr>
              <a:t>(x,y)</a:t>
            </a:r>
            <a:endParaRPr lang="ru-RU" altLang="ru-RU" sz="1800" i="1">
              <a:latin typeface="Arial" panose="020B0604020202020204" pitchFamily="34" charset="0"/>
            </a:endParaRPr>
          </a:p>
        </p:txBody>
      </p:sp>
      <p:graphicFrame>
        <p:nvGraphicFramePr>
          <p:cNvPr id="83992" name="Объект 29">
            <a:extLst>
              <a:ext uri="{FF2B5EF4-FFF2-40B4-BE49-F238E27FC236}">
                <a16:creationId xmlns:a16="http://schemas.microsoft.com/office/drawing/2014/main" id="{384437B4-614A-44ED-9FDE-35CF551494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6375" y="5516563"/>
          <a:ext cx="3638550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4" name="Equation" r:id="rId15" imgW="1371600" imgH="342900" progId="Equation.DSMT4">
                  <p:embed/>
                </p:oleObj>
              </mc:Choice>
              <mc:Fallback>
                <p:oleObj name="Equation" r:id="rId15" imgW="1371600" imgH="342900" progId="Equation.DSMT4">
                  <p:embed/>
                  <p:pic>
                    <p:nvPicPr>
                      <p:cNvPr id="0" name="Объект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5" y="5516563"/>
                        <a:ext cx="3638550" cy="909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3979" grpId="0"/>
      <p:bldP spid="83980" grpId="0"/>
      <p:bldP spid="83981" grpId="0"/>
      <p:bldP spid="83982" grpId="0"/>
      <p:bldP spid="83983" grpId="0"/>
      <p:bldP spid="83989" grpId="0" animBg="1"/>
      <p:bldP spid="8399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>
            <a:extLst>
              <a:ext uri="{FF2B5EF4-FFF2-40B4-BE49-F238E27FC236}">
                <a16:creationId xmlns:a16="http://schemas.microsoft.com/office/drawing/2014/main" id="{41365B08-7962-4FB8-AC52-6C249BF60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1125538"/>
            <a:ext cx="9161463" cy="378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>
                <a:solidFill>
                  <a:srgbClr val="0033CC"/>
                </a:solidFill>
                <a:latin typeface="Arial" panose="020B0604020202020204" pitchFamily="34" charset="0"/>
              </a:rPr>
              <a:t>Фазу волны мы не видим из анализа интенсивности рассеянной волны!!!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6" descr="chest xray">
            <a:extLst>
              <a:ext uri="{FF2B5EF4-FFF2-40B4-BE49-F238E27FC236}">
                <a16:creationId xmlns:a16="http://schemas.microsoft.com/office/drawing/2014/main" id="{3F8EA5FE-3B36-450D-9195-55D92EBA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196975"/>
            <a:ext cx="603885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">
            <a:extLst>
              <a:ext uri="{FF2B5EF4-FFF2-40B4-BE49-F238E27FC236}">
                <a16:creationId xmlns:a16="http://schemas.microsoft.com/office/drawing/2014/main" id="{CEA0CEA6-D55E-4D99-BD4C-BA1FEECD9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latin typeface="Arial" panose="020B0604020202020204" pitchFamily="34" charset="0"/>
              </a:rPr>
              <a:t>Амплитудный контраст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0" name="Rectangle 36">
            <a:extLst>
              <a:ext uri="{FF2B5EF4-FFF2-40B4-BE49-F238E27FC236}">
                <a16:creationId xmlns:a16="http://schemas.microsoft.com/office/drawing/2014/main" id="{1AB79186-6B13-41F0-947A-B531A7FB8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627688"/>
            <a:ext cx="3311525" cy="36195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3251" name="Rectangle 6">
            <a:extLst>
              <a:ext uri="{FF2B5EF4-FFF2-40B4-BE49-F238E27FC236}">
                <a16:creationId xmlns:a16="http://schemas.microsoft.com/office/drawing/2014/main" id="{8A22C114-E414-4A71-91D2-A3D528886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3252" name="Rectangle 7">
            <a:extLst>
              <a:ext uri="{FF2B5EF4-FFF2-40B4-BE49-F238E27FC236}">
                <a16:creationId xmlns:a16="http://schemas.microsoft.com/office/drawing/2014/main" id="{FF59A759-E9CE-432E-8559-8FC60E095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05" name="Rectangle 10">
            <a:extLst>
              <a:ext uri="{FF2B5EF4-FFF2-40B4-BE49-F238E27FC236}">
                <a16:creationId xmlns:a16="http://schemas.microsoft.com/office/drawing/2014/main" id="{C6DD0850-15F7-4B0B-9283-8C67E7962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" y="3616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06" name="Rectangle 13">
            <a:extLst>
              <a:ext uri="{FF2B5EF4-FFF2-40B4-BE49-F238E27FC236}">
                <a16:creationId xmlns:a16="http://schemas.microsoft.com/office/drawing/2014/main" id="{64E474B8-1554-4F12-8003-CA8CFF340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43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80" name="Object 91">
            <a:extLst>
              <a:ext uri="{FF2B5EF4-FFF2-40B4-BE49-F238E27FC236}">
                <a16:creationId xmlns:a16="http://schemas.microsoft.com/office/drawing/2014/main" id="{4810408B-C036-4854-AA0B-11A3B19BFA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5643563"/>
          <a:ext cx="1006475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0" name="Equation" r:id="rId4" imgW="380670" imgH="126890" progId="Equation.DSMT4">
                  <p:embed/>
                </p:oleObj>
              </mc:Choice>
              <mc:Fallback>
                <p:oleObj name="Equation" r:id="rId4" imgW="380670" imgH="126890" progId="Equation.DSMT4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643563"/>
                        <a:ext cx="1006475" cy="32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Rectangle 18">
            <a:extLst>
              <a:ext uri="{FF2B5EF4-FFF2-40B4-BE49-F238E27FC236}">
                <a16:creationId xmlns:a16="http://schemas.microsoft.com/office/drawing/2014/main" id="{116343B1-4D4B-4522-BE1F-AFCA81900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90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83" name="Object 92">
            <a:extLst>
              <a:ext uri="{FF2B5EF4-FFF2-40B4-BE49-F238E27FC236}">
                <a16:creationId xmlns:a16="http://schemas.microsoft.com/office/drawing/2014/main" id="{FCB3AAAE-4388-4943-93AF-A180841405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7625" y="5656263"/>
          <a:ext cx="8636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1" name="Equation" r:id="rId6" imgW="368300" imgH="139700" progId="Equation.DSMT4">
                  <p:embed/>
                </p:oleObj>
              </mc:Choice>
              <mc:Fallback>
                <p:oleObj name="Equation" r:id="rId6" imgW="368300" imgH="139700" progId="Equation.DSMT4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5656263"/>
                        <a:ext cx="86360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8" name="Rectangle 21">
            <a:extLst>
              <a:ext uri="{FF2B5EF4-FFF2-40B4-BE49-F238E27FC236}">
                <a16:creationId xmlns:a16="http://schemas.microsoft.com/office/drawing/2014/main" id="{230146B7-C502-488F-BFDE-8848BE66A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0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09" name="Rectangle 24">
            <a:extLst>
              <a:ext uri="{FF2B5EF4-FFF2-40B4-BE49-F238E27FC236}">
                <a16:creationId xmlns:a16="http://schemas.microsoft.com/office/drawing/2014/main" id="{35E04169-BA18-4187-9DCC-3CECE2A73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6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10" name="Rectangle 26">
            <a:extLst>
              <a:ext uri="{FF2B5EF4-FFF2-40B4-BE49-F238E27FC236}">
                <a16:creationId xmlns:a16="http://schemas.microsoft.com/office/drawing/2014/main" id="{DE100AAB-C699-420C-BA02-D3656E22A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92" name="AutoShape 28">
            <a:extLst>
              <a:ext uri="{FF2B5EF4-FFF2-40B4-BE49-F238E27FC236}">
                <a16:creationId xmlns:a16="http://schemas.microsoft.com/office/drawing/2014/main" id="{A230BCA5-00E1-42A4-BA9A-0F62892FF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813425"/>
            <a:ext cx="792163" cy="71438"/>
          </a:xfrm>
          <a:prstGeom prst="rightArrow">
            <a:avLst>
              <a:gd name="adj1" fmla="val 50000"/>
              <a:gd name="adj2" fmla="val 2772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06A3B1CA-752E-4BDE-AC81-53FC112D8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Впервые идея детектирования фазового контраста была предложена в 1934 году Ф.Цернике (Ф.ЦЕРНИКЕ 1888 –1966)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 по физике, 1953 г.</a:t>
            </a:r>
            <a:r>
              <a:rPr lang="ru-RU" altLang="ru-RU" sz="180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7082DF63-E3E2-4CBF-9F3B-E289C2D8F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4494213"/>
            <a:ext cx="903763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Если изменить фазу второго слагаемого на</a:t>
            </a:r>
            <a:r>
              <a:rPr lang="en-US" altLang="ru-RU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ru-RU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/2</a:t>
            </a: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или сдвинуть вторую волну на четверть длины волны </a:t>
            </a:r>
            <a:r>
              <a:rPr lang="en-US" altLang="ru-RU" sz="180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ru-RU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/4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можно будет произвести простое суммирование последних двух слагаемых</a:t>
            </a: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CFCE55F-3ABF-44CC-959C-15E872ADE411}"/>
              </a:ext>
            </a:extLst>
          </p:cNvPr>
          <p:cNvSpPr/>
          <p:nvPr/>
        </p:nvSpPr>
        <p:spPr>
          <a:xfrm>
            <a:off x="22225" y="1160463"/>
            <a:ext cx="9144000" cy="75565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05F2FD-7696-4223-86F7-5390F3802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115887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Если рассматриваемый объект это тонкий фазовый объект т.е. </a:t>
            </a:r>
          </a:p>
        </p:txBody>
      </p:sp>
      <p:graphicFrame>
        <p:nvGraphicFramePr>
          <p:cNvPr id="26" name="Object 93">
            <a:extLst>
              <a:ext uri="{FF2B5EF4-FFF2-40B4-BE49-F238E27FC236}">
                <a16:creationId xmlns:a16="http://schemas.microsoft.com/office/drawing/2014/main" id="{27EEBA5E-D3C9-4619-B659-F81AA7DDB6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8063" y="1349375"/>
          <a:ext cx="1830387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2" name="Equation" r:id="rId8" imgW="888614" imgH="253890" progId="Equation.DSMT4">
                  <p:embed/>
                </p:oleObj>
              </mc:Choice>
              <mc:Fallback>
                <p:oleObj name="Equation" r:id="rId8" imgW="888614" imgH="253890" progId="Equation.DSMT4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1349375"/>
                        <a:ext cx="1830387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94">
            <a:extLst>
              <a:ext uri="{FF2B5EF4-FFF2-40B4-BE49-F238E27FC236}">
                <a16:creationId xmlns:a16="http://schemas.microsoft.com/office/drawing/2014/main" id="{654C44C5-DBEA-487D-829F-511D2E4FA5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4225" y="2060575"/>
          <a:ext cx="503555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3" name="Equation" r:id="rId10" imgW="1778000" imgH="279400" progId="Equation.DSMT4">
                  <p:embed/>
                </p:oleObj>
              </mc:Choice>
              <mc:Fallback>
                <p:oleObj name="Equation" r:id="rId10" imgW="1778000" imgH="279400" progId="Equation.DSMT4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225" y="2060575"/>
                        <a:ext cx="5035550" cy="7921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95">
            <a:extLst>
              <a:ext uri="{FF2B5EF4-FFF2-40B4-BE49-F238E27FC236}">
                <a16:creationId xmlns:a16="http://schemas.microsoft.com/office/drawing/2014/main" id="{835CDFDC-3F7C-4AFF-A1F6-41536DDCA2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063" y="3011488"/>
          <a:ext cx="844232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4" name="Equation" r:id="rId12" imgW="3352800" imgH="254000" progId="Equation.DSMT4">
                  <p:embed/>
                </p:oleObj>
              </mc:Choice>
              <mc:Fallback>
                <p:oleObj name="Equation" r:id="rId12" imgW="3352800" imgH="254000" progId="Equation.DSMT4">
                  <p:embed/>
                  <p:pic>
                    <p:nvPicPr>
                      <p:cNvPr id="0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3011488"/>
                        <a:ext cx="8442325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6">
            <a:extLst>
              <a:ext uri="{FF2B5EF4-FFF2-40B4-BE49-F238E27FC236}">
                <a16:creationId xmlns:a16="http://schemas.microsoft.com/office/drawing/2014/main" id="{7744ACED-193C-40F7-9892-2EC5F84583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13" y="6102350"/>
          <a:ext cx="4402137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5" name="Equation" r:id="rId14" imgW="1905000" imgH="279400" progId="Equation.DSMT4">
                  <p:embed/>
                </p:oleObj>
              </mc:Choice>
              <mc:Fallback>
                <p:oleObj name="Equation" r:id="rId14" imgW="1905000" imgH="279400" progId="Equation.DSMT4">
                  <p:embed/>
                  <p:pic>
                    <p:nvPicPr>
                      <p:cNvPr id="0" name="Object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6102350"/>
                        <a:ext cx="4402137" cy="6397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7">
            <a:extLst>
              <a:ext uri="{FF2B5EF4-FFF2-40B4-BE49-F238E27FC236}">
                <a16:creationId xmlns:a16="http://schemas.microsoft.com/office/drawing/2014/main" id="{31E0F1C9-AFB2-4FD3-8F82-64715E96DB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2650" y="6092825"/>
          <a:ext cx="44291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6" name="Equation" r:id="rId16" imgW="2082800" imgH="304800" progId="Equation.DSMT4">
                  <p:embed/>
                </p:oleObj>
              </mc:Choice>
              <mc:Fallback>
                <p:oleObj name="Equation" r:id="rId16" imgW="2082800" imgH="304800" progId="Equation.DSMT4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2650" y="6092825"/>
                        <a:ext cx="4429125" cy="6492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1" name="Объект 8">
            <a:extLst>
              <a:ext uri="{FF2B5EF4-FFF2-40B4-BE49-F238E27FC236}">
                <a16:creationId xmlns:a16="http://schemas.microsoft.com/office/drawing/2014/main" id="{7612EA22-F5BE-4C64-B59F-65B3841F74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7913" y="3789363"/>
          <a:ext cx="44926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7" name="Equation" r:id="rId18" imgW="1981200" imgH="254000" progId="Equation.DSMT4">
                  <p:embed/>
                </p:oleObj>
              </mc:Choice>
              <mc:Fallback>
                <p:oleObj name="Equation" r:id="rId18" imgW="1981200" imgH="254000" progId="Equation.DSMT4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913" y="3789363"/>
                        <a:ext cx="4492625" cy="5762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0" grpId="0" animBg="1"/>
      <p:bldP spid="8205" grpId="0"/>
      <p:bldP spid="8206" grpId="0"/>
      <p:bldP spid="8207" grpId="0"/>
      <p:bldP spid="8208" grpId="0"/>
      <p:bldP spid="8209" grpId="0"/>
      <p:bldP spid="8210" grpId="0"/>
      <p:bldP spid="11292" grpId="0" animBg="1"/>
      <p:bldP spid="11268" grpId="0" animBg="1"/>
      <p:bldP spid="11279" grpId="0" animBg="1"/>
      <p:bldP spid="24" grpId="0" animBg="1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6">
            <a:extLst>
              <a:ext uri="{FF2B5EF4-FFF2-40B4-BE49-F238E27FC236}">
                <a16:creationId xmlns:a16="http://schemas.microsoft.com/office/drawing/2014/main" id="{6C91E405-1181-448E-B93A-28585D653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FF0000"/>
                </a:solidFill>
                <a:latin typeface="Arial" panose="020B0604020202020204" pitchFamily="34" charset="0"/>
              </a:rPr>
              <a:t>Схема фазово-темнопольного микроскопа</a:t>
            </a:r>
          </a:p>
        </p:txBody>
      </p:sp>
      <p:pic>
        <p:nvPicPr>
          <p:cNvPr id="124934" name="Picture 6">
            <a:extLst>
              <a:ext uri="{FF2B5EF4-FFF2-40B4-BE49-F238E27FC236}">
                <a16:creationId xmlns:a16="http://schemas.microsoft.com/office/drawing/2014/main" id="{641C3CEC-8020-4472-9218-AC1D16D60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989138"/>
            <a:ext cx="913923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CC57C75-5698-4041-8B32-F69A9041111D}"/>
              </a:ext>
            </a:extLst>
          </p:cNvPr>
          <p:cNvCxnSpPr/>
          <p:nvPr/>
        </p:nvCxnSpPr>
        <p:spPr>
          <a:xfrm>
            <a:off x="395288" y="3500438"/>
            <a:ext cx="5762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D59CE68-24D6-4215-97C0-577845098B96}"/>
              </a:ext>
            </a:extLst>
          </p:cNvPr>
          <p:cNvCxnSpPr/>
          <p:nvPr/>
        </p:nvCxnSpPr>
        <p:spPr>
          <a:xfrm>
            <a:off x="395288" y="3500438"/>
            <a:ext cx="215900" cy="2397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E13360B-6D1A-47BA-843B-902D7AA64F70}"/>
              </a:ext>
            </a:extLst>
          </p:cNvPr>
          <p:cNvCxnSpPr/>
          <p:nvPr/>
        </p:nvCxnSpPr>
        <p:spPr>
          <a:xfrm>
            <a:off x="971550" y="4724400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374F238-89ED-4111-998C-C69309D221F4}"/>
              </a:ext>
            </a:extLst>
          </p:cNvPr>
          <p:cNvCxnSpPr/>
          <p:nvPr/>
        </p:nvCxnSpPr>
        <p:spPr>
          <a:xfrm flipV="1">
            <a:off x="971550" y="4437063"/>
            <a:ext cx="539750" cy="287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DDA2A15-CF28-49A3-B2EF-83C7D0E91467}"/>
              </a:ext>
            </a:extLst>
          </p:cNvPr>
          <p:cNvCxnSpPr/>
          <p:nvPr/>
        </p:nvCxnSpPr>
        <p:spPr>
          <a:xfrm>
            <a:off x="2339975" y="2565400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75ADD71-4FE7-45AB-B595-8C9CD00FF8BE}"/>
              </a:ext>
            </a:extLst>
          </p:cNvPr>
          <p:cNvCxnSpPr/>
          <p:nvPr/>
        </p:nvCxnSpPr>
        <p:spPr>
          <a:xfrm flipH="1">
            <a:off x="2627313" y="2586038"/>
            <a:ext cx="288925" cy="48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111D865-21A3-40F7-A4B4-2A55C8C09517}"/>
              </a:ext>
            </a:extLst>
          </p:cNvPr>
          <p:cNvCxnSpPr/>
          <p:nvPr/>
        </p:nvCxnSpPr>
        <p:spPr>
          <a:xfrm>
            <a:off x="3348038" y="3284538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2120421-A8E9-4FF8-9BB7-AF1C1CFB1835}"/>
              </a:ext>
            </a:extLst>
          </p:cNvPr>
          <p:cNvCxnSpPr/>
          <p:nvPr/>
        </p:nvCxnSpPr>
        <p:spPr>
          <a:xfrm>
            <a:off x="3348038" y="3284538"/>
            <a:ext cx="215900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A44D41E-3A9F-4AE4-B267-890D5434AF02}"/>
              </a:ext>
            </a:extLst>
          </p:cNvPr>
          <p:cNvCxnSpPr/>
          <p:nvPr/>
        </p:nvCxnSpPr>
        <p:spPr>
          <a:xfrm>
            <a:off x="4211638" y="256540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4AB2307-C85B-4BF8-9E76-04215150D202}"/>
              </a:ext>
            </a:extLst>
          </p:cNvPr>
          <p:cNvCxnSpPr/>
          <p:nvPr/>
        </p:nvCxnSpPr>
        <p:spPr>
          <a:xfrm>
            <a:off x="4211638" y="2565400"/>
            <a:ext cx="361950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DFBE1CA-1058-48D8-917D-FF2D7711C9E9}"/>
              </a:ext>
            </a:extLst>
          </p:cNvPr>
          <p:cNvCxnSpPr/>
          <p:nvPr/>
        </p:nvCxnSpPr>
        <p:spPr>
          <a:xfrm>
            <a:off x="5219700" y="4797425"/>
            <a:ext cx="1944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98D1848-6CDE-42C8-9D87-6078C0B6AAB7}"/>
              </a:ext>
            </a:extLst>
          </p:cNvPr>
          <p:cNvCxnSpPr/>
          <p:nvPr/>
        </p:nvCxnSpPr>
        <p:spPr>
          <a:xfrm flipV="1">
            <a:off x="5219700" y="4365625"/>
            <a:ext cx="720725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89" name="Прямая соединительная линия 37888">
            <a:extLst>
              <a:ext uri="{FF2B5EF4-FFF2-40B4-BE49-F238E27FC236}">
                <a16:creationId xmlns:a16="http://schemas.microsoft.com/office/drawing/2014/main" id="{2608E477-A846-4550-B0C9-C84B3C3D67C9}"/>
              </a:ext>
            </a:extLst>
          </p:cNvPr>
          <p:cNvCxnSpPr/>
          <p:nvPr/>
        </p:nvCxnSpPr>
        <p:spPr>
          <a:xfrm>
            <a:off x="6732588" y="2636838"/>
            <a:ext cx="2232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94" name="Прямая со стрелкой 37893">
            <a:extLst>
              <a:ext uri="{FF2B5EF4-FFF2-40B4-BE49-F238E27FC236}">
                <a16:creationId xmlns:a16="http://schemas.microsoft.com/office/drawing/2014/main" id="{E8AC7BA4-1820-4D44-8CBD-F61DD9D0FD1A}"/>
              </a:ext>
            </a:extLst>
          </p:cNvPr>
          <p:cNvCxnSpPr/>
          <p:nvPr/>
        </p:nvCxnSpPr>
        <p:spPr>
          <a:xfrm>
            <a:off x="6732588" y="2636838"/>
            <a:ext cx="1008062" cy="647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6A3AE9-2630-458E-9883-F375A85E64AA}"/>
              </a:ext>
            </a:extLst>
          </p:cNvPr>
          <p:cNvSpPr/>
          <p:nvPr/>
        </p:nvSpPr>
        <p:spPr>
          <a:xfrm>
            <a:off x="1979613" y="3141663"/>
            <a:ext cx="4895850" cy="2519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7F2ACDF-DE2E-4D81-ADBA-2FBC23DA7035}"/>
              </a:ext>
            </a:extLst>
          </p:cNvPr>
          <p:cNvCxnSpPr/>
          <p:nvPr/>
        </p:nvCxnSpPr>
        <p:spPr>
          <a:xfrm>
            <a:off x="1979613" y="3500438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C919BC2-AE63-4E04-9D50-4540CA583B0F}"/>
              </a:ext>
            </a:extLst>
          </p:cNvPr>
          <p:cNvCxnSpPr/>
          <p:nvPr/>
        </p:nvCxnSpPr>
        <p:spPr>
          <a:xfrm>
            <a:off x="1979613" y="3860800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FF7D99D-0D82-4307-899A-39FD8CECDEA6}"/>
              </a:ext>
            </a:extLst>
          </p:cNvPr>
          <p:cNvCxnSpPr/>
          <p:nvPr/>
        </p:nvCxnSpPr>
        <p:spPr>
          <a:xfrm>
            <a:off x="1979613" y="4221163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A982BA6-603F-4E50-9C8D-81E5EA9ED79C}"/>
              </a:ext>
            </a:extLst>
          </p:cNvPr>
          <p:cNvCxnSpPr/>
          <p:nvPr/>
        </p:nvCxnSpPr>
        <p:spPr>
          <a:xfrm>
            <a:off x="1979613" y="4581525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FF1D14F-7EDA-445D-9854-352DB241D7C3}"/>
              </a:ext>
            </a:extLst>
          </p:cNvPr>
          <p:cNvCxnSpPr/>
          <p:nvPr/>
        </p:nvCxnSpPr>
        <p:spPr>
          <a:xfrm>
            <a:off x="1979613" y="4941888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6604B44-B73A-415D-A0F0-84D03CD49277}"/>
              </a:ext>
            </a:extLst>
          </p:cNvPr>
          <p:cNvCxnSpPr/>
          <p:nvPr/>
        </p:nvCxnSpPr>
        <p:spPr>
          <a:xfrm>
            <a:off x="1979613" y="5300663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920E2F5-76F4-4DDA-AF08-3908A294972A}"/>
              </a:ext>
            </a:extLst>
          </p:cNvPr>
          <p:cNvCxnSpPr/>
          <p:nvPr/>
        </p:nvCxnSpPr>
        <p:spPr>
          <a:xfrm>
            <a:off x="1979613" y="5661025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7B4E01A-4F9A-427D-8C6D-178D0D9BC950}"/>
              </a:ext>
            </a:extLst>
          </p:cNvPr>
          <p:cNvCxnSpPr>
            <a:stCxn id="2" idx="0"/>
          </p:cNvCxnSpPr>
          <p:nvPr/>
        </p:nvCxnSpPr>
        <p:spPr>
          <a:xfrm>
            <a:off x="4427538" y="3141663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4116BC3F-2064-414E-84C7-12DF34F838D3}"/>
              </a:ext>
            </a:extLst>
          </p:cNvPr>
          <p:cNvCxnSpPr>
            <a:stCxn id="2" idx="0"/>
          </p:cNvCxnSpPr>
          <p:nvPr/>
        </p:nvCxnSpPr>
        <p:spPr>
          <a:xfrm>
            <a:off x="4427538" y="3141663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EEE60F0A-FF92-4BEA-98FB-17B13309BB34}"/>
              </a:ext>
            </a:extLst>
          </p:cNvPr>
          <p:cNvCxnSpPr>
            <a:stCxn id="2" idx="0"/>
          </p:cNvCxnSpPr>
          <p:nvPr/>
        </p:nvCxnSpPr>
        <p:spPr>
          <a:xfrm flipH="1">
            <a:off x="4211638" y="3141663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8EAE1C60-1581-48C0-AAC2-C8AD73C12A5F}"/>
              </a:ext>
            </a:extLst>
          </p:cNvPr>
          <p:cNvCxnSpPr/>
          <p:nvPr/>
        </p:nvCxnSpPr>
        <p:spPr>
          <a:xfrm>
            <a:off x="4211638" y="3500438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23899A43-4937-4ADC-9749-5161734C6C36}"/>
              </a:ext>
            </a:extLst>
          </p:cNvPr>
          <p:cNvCxnSpPr/>
          <p:nvPr/>
        </p:nvCxnSpPr>
        <p:spPr>
          <a:xfrm flipH="1">
            <a:off x="4427538" y="3500438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4FE497B9-652F-4DE2-A04D-AD4D518060AA}"/>
              </a:ext>
            </a:extLst>
          </p:cNvPr>
          <p:cNvCxnSpPr/>
          <p:nvPr/>
        </p:nvCxnSpPr>
        <p:spPr>
          <a:xfrm flipH="1">
            <a:off x="3995738" y="3500438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DED0756-3214-4C6F-90A9-8590EDC0A74E}"/>
              </a:ext>
            </a:extLst>
          </p:cNvPr>
          <p:cNvCxnSpPr/>
          <p:nvPr/>
        </p:nvCxnSpPr>
        <p:spPr>
          <a:xfrm>
            <a:off x="4643438" y="3500438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19BDFC5B-D0D6-46E4-B6BB-03D6E9A0B7C8}"/>
              </a:ext>
            </a:extLst>
          </p:cNvPr>
          <p:cNvCxnSpPr/>
          <p:nvPr/>
        </p:nvCxnSpPr>
        <p:spPr>
          <a:xfrm flipH="1">
            <a:off x="42116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8B63AD44-D105-4711-A2AC-81D589526408}"/>
              </a:ext>
            </a:extLst>
          </p:cNvPr>
          <p:cNvCxnSpPr/>
          <p:nvPr/>
        </p:nvCxnSpPr>
        <p:spPr>
          <a:xfrm>
            <a:off x="44275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793E10BB-8AA5-44C4-BE43-9937278F5722}"/>
              </a:ext>
            </a:extLst>
          </p:cNvPr>
          <p:cNvCxnSpPr/>
          <p:nvPr/>
        </p:nvCxnSpPr>
        <p:spPr>
          <a:xfrm flipH="1">
            <a:off x="46434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7958680A-6E3E-4FEC-8277-4937725828DE}"/>
              </a:ext>
            </a:extLst>
          </p:cNvPr>
          <p:cNvCxnSpPr/>
          <p:nvPr/>
        </p:nvCxnSpPr>
        <p:spPr>
          <a:xfrm>
            <a:off x="39957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C10E9BD1-05B5-4045-99BE-100C200D54FD}"/>
              </a:ext>
            </a:extLst>
          </p:cNvPr>
          <p:cNvCxnSpPr/>
          <p:nvPr/>
        </p:nvCxnSpPr>
        <p:spPr>
          <a:xfrm flipH="1">
            <a:off x="37798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97B739E7-EDF5-47B0-A47E-45C540D51AF5}"/>
              </a:ext>
            </a:extLst>
          </p:cNvPr>
          <p:cNvCxnSpPr/>
          <p:nvPr/>
        </p:nvCxnSpPr>
        <p:spPr>
          <a:xfrm>
            <a:off x="4859338" y="3860800"/>
            <a:ext cx="217487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916F2112-1333-405C-87F9-31039C1BDC06}"/>
              </a:ext>
            </a:extLst>
          </p:cNvPr>
          <p:cNvCxnSpPr/>
          <p:nvPr/>
        </p:nvCxnSpPr>
        <p:spPr>
          <a:xfrm flipH="1">
            <a:off x="35639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9C71BB61-CC15-48E8-8825-A47A512FADF1}"/>
              </a:ext>
            </a:extLst>
          </p:cNvPr>
          <p:cNvCxnSpPr/>
          <p:nvPr/>
        </p:nvCxnSpPr>
        <p:spPr>
          <a:xfrm>
            <a:off x="37798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A7BECBA8-2FDB-4719-B7EE-90E085C13074}"/>
              </a:ext>
            </a:extLst>
          </p:cNvPr>
          <p:cNvCxnSpPr/>
          <p:nvPr/>
        </p:nvCxnSpPr>
        <p:spPr>
          <a:xfrm flipH="1">
            <a:off x="39957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547BABA4-2EF6-45D4-BEA0-DF12D3BDD77B}"/>
              </a:ext>
            </a:extLst>
          </p:cNvPr>
          <p:cNvCxnSpPr/>
          <p:nvPr/>
        </p:nvCxnSpPr>
        <p:spPr>
          <a:xfrm>
            <a:off x="42116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E52EAAF1-542C-470A-96DF-29FE5F8281A0}"/>
              </a:ext>
            </a:extLst>
          </p:cNvPr>
          <p:cNvCxnSpPr/>
          <p:nvPr/>
        </p:nvCxnSpPr>
        <p:spPr>
          <a:xfrm flipH="1">
            <a:off x="44275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BA2C3CEC-1A4D-4F47-BB1B-7B4B54C724C7}"/>
              </a:ext>
            </a:extLst>
          </p:cNvPr>
          <p:cNvCxnSpPr/>
          <p:nvPr/>
        </p:nvCxnSpPr>
        <p:spPr>
          <a:xfrm>
            <a:off x="46434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2E12A249-ED9B-44E2-A0D7-CC00D8CE185B}"/>
              </a:ext>
            </a:extLst>
          </p:cNvPr>
          <p:cNvCxnSpPr/>
          <p:nvPr/>
        </p:nvCxnSpPr>
        <p:spPr>
          <a:xfrm flipH="1">
            <a:off x="4859338" y="4221163"/>
            <a:ext cx="217487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3C0EB226-F5CD-430F-9A74-473C8A9B9701}"/>
              </a:ext>
            </a:extLst>
          </p:cNvPr>
          <p:cNvCxnSpPr/>
          <p:nvPr/>
        </p:nvCxnSpPr>
        <p:spPr>
          <a:xfrm>
            <a:off x="5076825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B1F918C5-D660-4C06-8230-059D807C2937}"/>
              </a:ext>
            </a:extLst>
          </p:cNvPr>
          <p:cNvCxnSpPr/>
          <p:nvPr/>
        </p:nvCxnSpPr>
        <p:spPr>
          <a:xfrm flipH="1">
            <a:off x="33480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B67F8BB6-34EE-44BA-B268-481EC5D0A7F4}"/>
              </a:ext>
            </a:extLst>
          </p:cNvPr>
          <p:cNvCxnSpPr/>
          <p:nvPr/>
        </p:nvCxnSpPr>
        <p:spPr>
          <a:xfrm>
            <a:off x="35639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6F14D696-00B6-486B-84C5-D26770538717}"/>
              </a:ext>
            </a:extLst>
          </p:cNvPr>
          <p:cNvCxnSpPr/>
          <p:nvPr/>
        </p:nvCxnSpPr>
        <p:spPr>
          <a:xfrm flipH="1">
            <a:off x="37798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EBD5657B-2426-485C-AF7A-8F42CA53E86E}"/>
              </a:ext>
            </a:extLst>
          </p:cNvPr>
          <p:cNvCxnSpPr/>
          <p:nvPr/>
        </p:nvCxnSpPr>
        <p:spPr>
          <a:xfrm>
            <a:off x="39957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083746A5-4F29-4E71-9621-5BE22A44A861}"/>
              </a:ext>
            </a:extLst>
          </p:cNvPr>
          <p:cNvCxnSpPr/>
          <p:nvPr/>
        </p:nvCxnSpPr>
        <p:spPr>
          <a:xfrm flipH="1">
            <a:off x="42116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3BAE2B70-4905-4200-8DB3-9E768F2BD5F0}"/>
              </a:ext>
            </a:extLst>
          </p:cNvPr>
          <p:cNvCxnSpPr/>
          <p:nvPr/>
        </p:nvCxnSpPr>
        <p:spPr>
          <a:xfrm>
            <a:off x="44275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210882C7-18C3-40AE-B747-51B7A17FF467}"/>
              </a:ext>
            </a:extLst>
          </p:cNvPr>
          <p:cNvCxnSpPr/>
          <p:nvPr/>
        </p:nvCxnSpPr>
        <p:spPr>
          <a:xfrm flipH="1">
            <a:off x="46434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F19B9951-00E2-4B42-A642-D7B1B22378FD}"/>
              </a:ext>
            </a:extLst>
          </p:cNvPr>
          <p:cNvCxnSpPr/>
          <p:nvPr/>
        </p:nvCxnSpPr>
        <p:spPr>
          <a:xfrm>
            <a:off x="4859338" y="4581525"/>
            <a:ext cx="217487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8DC4C98A-8598-4C5A-AA32-CC81C6FB7AC0}"/>
              </a:ext>
            </a:extLst>
          </p:cNvPr>
          <p:cNvCxnSpPr/>
          <p:nvPr/>
        </p:nvCxnSpPr>
        <p:spPr>
          <a:xfrm flipH="1">
            <a:off x="5076825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>
            <a:extLst>
              <a:ext uri="{FF2B5EF4-FFF2-40B4-BE49-F238E27FC236}">
                <a16:creationId xmlns:a16="http://schemas.microsoft.com/office/drawing/2014/main" id="{D030D1B8-78D3-4B06-8629-54DDA2D2E1FC}"/>
              </a:ext>
            </a:extLst>
          </p:cNvPr>
          <p:cNvCxnSpPr/>
          <p:nvPr/>
        </p:nvCxnSpPr>
        <p:spPr>
          <a:xfrm>
            <a:off x="5292725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2B4E7D12-4443-45FC-82CD-3A715ACB9459}"/>
              </a:ext>
            </a:extLst>
          </p:cNvPr>
          <p:cNvCxnSpPr/>
          <p:nvPr/>
        </p:nvCxnSpPr>
        <p:spPr>
          <a:xfrm>
            <a:off x="33480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id="{FDB4ADFF-9D98-41C0-BB6B-D29951D233A4}"/>
              </a:ext>
            </a:extLst>
          </p:cNvPr>
          <p:cNvCxnSpPr/>
          <p:nvPr/>
        </p:nvCxnSpPr>
        <p:spPr>
          <a:xfrm flipH="1">
            <a:off x="35639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4B3CDD28-EFA6-474C-BF59-C31476764204}"/>
              </a:ext>
            </a:extLst>
          </p:cNvPr>
          <p:cNvCxnSpPr/>
          <p:nvPr/>
        </p:nvCxnSpPr>
        <p:spPr>
          <a:xfrm>
            <a:off x="37798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2A403356-7324-4C38-916F-D8426724FCBA}"/>
              </a:ext>
            </a:extLst>
          </p:cNvPr>
          <p:cNvCxnSpPr/>
          <p:nvPr/>
        </p:nvCxnSpPr>
        <p:spPr>
          <a:xfrm flipH="1">
            <a:off x="39957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id="{FE7B0D9D-3FFA-4441-A6F5-70F643537009}"/>
              </a:ext>
            </a:extLst>
          </p:cNvPr>
          <p:cNvCxnSpPr/>
          <p:nvPr/>
        </p:nvCxnSpPr>
        <p:spPr>
          <a:xfrm>
            <a:off x="42116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315BB5B9-6C62-4A24-9055-04FADAE3F0F8}"/>
              </a:ext>
            </a:extLst>
          </p:cNvPr>
          <p:cNvCxnSpPr/>
          <p:nvPr/>
        </p:nvCxnSpPr>
        <p:spPr>
          <a:xfrm flipH="1">
            <a:off x="44275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>
            <a:extLst>
              <a:ext uri="{FF2B5EF4-FFF2-40B4-BE49-F238E27FC236}">
                <a16:creationId xmlns:a16="http://schemas.microsoft.com/office/drawing/2014/main" id="{AB881CC5-5D12-45D8-AB17-84F502D24184}"/>
              </a:ext>
            </a:extLst>
          </p:cNvPr>
          <p:cNvCxnSpPr/>
          <p:nvPr/>
        </p:nvCxnSpPr>
        <p:spPr>
          <a:xfrm>
            <a:off x="46434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>
            <a:extLst>
              <a:ext uri="{FF2B5EF4-FFF2-40B4-BE49-F238E27FC236}">
                <a16:creationId xmlns:a16="http://schemas.microsoft.com/office/drawing/2014/main" id="{D2B43E72-4B5D-4F99-B396-515C5DD923B0}"/>
              </a:ext>
            </a:extLst>
          </p:cNvPr>
          <p:cNvCxnSpPr/>
          <p:nvPr/>
        </p:nvCxnSpPr>
        <p:spPr>
          <a:xfrm flipH="1">
            <a:off x="4859338" y="4941888"/>
            <a:ext cx="217487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>
            <a:extLst>
              <a:ext uri="{FF2B5EF4-FFF2-40B4-BE49-F238E27FC236}">
                <a16:creationId xmlns:a16="http://schemas.microsoft.com/office/drawing/2014/main" id="{C2FAA333-6959-471E-AA71-484D9460F014}"/>
              </a:ext>
            </a:extLst>
          </p:cNvPr>
          <p:cNvCxnSpPr/>
          <p:nvPr/>
        </p:nvCxnSpPr>
        <p:spPr>
          <a:xfrm>
            <a:off x="5076825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id="{49A41242-5D02-4F14-A031-E07C191E0F9B}"/>
              </a:ext>
            </a:extLst>
          </p:cNvPr>
          <p:cNvCxnSpPr/>
          <p:nvPr/>
        </p:nvCxnSpPr>
        <p:spPr>
          <a:xfrm flipH="1">
            <a:off x="5292725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>
            <a:extLst>
              <a:ext uri="{FF2B5EF4-FFF2-40B4-BE49-F238E27FC236}">
                <a16:creationId xmlns:a16="http://schemas.microsoft.com/office/drawing/2014/main" id="{EE1F5C23-D3E6-45C4-BEA9-E89A8FF79324}"/>
              </a:ext>
            </a:extLst>
          </p:cNvPr>
          <p:cNvCxnSpPr/>
          <p:nvPr/>
        </p:nvCxnSpPr>
        <p:spPr>
          <a:xfrm>
            <a:off x="5508625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>
            <a:extLst>
              <a:ext uri="{FF2B5EF4-FFF2-40B4-BE49-F238E27FC236}">
                <a16:creationId xmlns:a16="http://schemas.microsoft.com/office/drawing/2014/main" id="{CB269091-4880-441C-9C90-AD73B7C766FF}"/>
              </a:ext>
            </a:extLst>
          </p:cNvPr>
          <p:cNvCxnSpPr/>
          <p:nvPr/>
        </p:nvCxnSpPr>
        <p:spPr>
          <a:xfrm flipH="1">
            <a:off x="31321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>
            <a:extLst>
              <a:ext uri="{FF2B5EF4-FFF2-40B4-BE49-F238E27FC236}">
                <a16:creationId xmlns:a16="http://schemas.microsoft.com/office/drawing/2014/main" id="{74BFE75F-CFF6-46A1-B536-860DDFDC5512}"/>
              </a:ext>
            </a:extLst>
          </p:cNvPr>
          <p:cNvCxnSpPr/>
          <p:nvPr/>
        </p:nvCxnSpPr>
        <p:spPr>
          <a:xfrm>
            <a:off x="31321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>
            <a:extLst>
              <a:ext uri="{FF2B5EF4-FFF2-40B4-BE49-F238E27FC236}">
                <a16:creationId xmlns:a16="http://schemas.microsoft.com/office/drawing/2014/main" id="{A4FA9C23-9925-4F78-9BED-53F79C8FAB34}"/>
              </a:ext>
            </a:extLst>
          </p:cNvPr>
          <p:cNvCxnSpPr/>
          <p:nvPr/>
        </p:nvCxnSpPr>
        <p:spPr>
          <a:xfrm flipH="1">
            <a:off x="33480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>
            <a:extLst>
              <a:ext uri="{FF2B5EF4-FFF2-40B4-BE49-F238E27FC236}">
                <a16:creationId xmlns:a16="http://schemas.microsoft.com/office/drawing/2014/main" id="{BD4CB831-2120-41A2-BBF2-EF6C615210A5}"/>
              </a:ext>
            </a:extLst>
          </p:cNvPr>
          <p:cNvCxnSpPr/>
          <p:nvPr/>
        </p:nvCxnSpPr>
        <p:spPr>
          <a:xfrm>
            <a:off x="35639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>
            <a:extLst>
              <a:ext uri="{FF2B5EF4-FFF2-40B4-BE49-F238E27FC236}">
                <a16:creationId xmlns:a16="http://schemas.microsoft.com/office/drawing/2014/main" id="{A3421768-135F-4E8A-80B8-9387AC000242}"/>
              </a:ext>
            </a:extLst>
          </p:cNvPr>
          <p:cNvCxnSpPr/>
          <p:nvPr/>
        </p:nvCxnSpPr>
        <p:spPr>
          <a:xfrm flipH="1">
            <a:off x="37798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>
            <a:extLst>
              <a:ext uri="{FF2B5EF4-FFF2-40B4-BE49-F238E27FC236}">
                <a16:creationId xmlns:a16="http://schemas.microsoft.com/office/drawing/2014/main" id="{2FAB2DFE-196A-4C17-94A4-3B2B75A5C7B0}"/>
              </a:ext>
            </a:extLst>
          </p:cNvPr>
          <p:cNvCxnSpPr/>
          <p:nvPr/>
        </p:nvCxnSpPr>
        <p:spPr>
          <a:xfrm>
            <a:off x="39957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>
            <a:extLst>
              <a:ext uri="{FF2B5EF4-FFF2-40B4-BE49-F238E27FC236}">
                <a16:creationId xmlns:a16="http://schemas.microsoft.com/office/drawing/2014/main" id="{32CB7D67-2031-4B42-ACBD-854E792D57AC}"/>
              </a:ext>
            </a:extLst>
          </p:cNvPr>
          <p:cNvCxnSpPr/>
          <p:nvPr/>
        </p:nvCxnSpPr>
        <p:spPr>
          <a:xfrm flipH="1">
            <a:off x="42116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>
            <a:extLst>
              <a:ext uri="{FF2B5EF4-FFF2-40B4-BE49-F238E27FC236}">
                <a16:creationId xmlns:a16="http://schemas.microsoft.com/office/drawing/2014/main" id="{401C6697-D2D7-47CE-9980-B080DA5F0EBB}"/>
              </a:ext>
            </a:extLst>
          </p:cNvPr>
          <p:cNvCxnSpPr/>
          <p:nvPr/>
        </p:nvCxnSpPr>
        <p:spPr>
          <a:xfrm>
            <a:off x="44275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>
            <a:extLst>
              <a:ext uri="{FF2B5EF4-FFF2-40B4-BE49-F238E27FC236}">
                <a16:creationId xmlns:a16="http://schemas.microsoft.com/office/drawing/2014/main" id="{12E1C79D-8127-43D8-AE2F-1AA77DF27AC3}"/>
              </a:ext>
            </a:extLst>
          </p:cNvPr>
          <p:cNvCxnSpPr/>
          <p:nvPr/>
        </p:nvCxnSpPr>
        <p:spPr>
          <a:xfrm flipH="1">
            <a:off x="46434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>
            <a:extLst>
              <a:ext uri="{FF2B5EF4-FFF2-40B4-BE49-F238E27FC236}">
                <a16:creationId xmlns:a16="http://schemas.microsoft.com/office/drawing/2014/main" id="{BB85CC15-502E-46EA-8B5C-A578707A6593}"/>
              </a:ext>
            </a:extLst>
          </p:cNvPr>
          <p:cNvCxnSpPr/>
          <p:nvPr/>
        </p:nvCxnSpPr>
        <p:spPr>
          <a:xfrm>
            <a:off x="4859338" y="5300663"/>
            <a:ext cx="217487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 стрелкой 166">
            <a:extLst>
              <a:ext uri="{FF2B5EF4-FFF2-40B4-BE49-F238E27FC236}">
                <a16:creationId xmlns:a16="http://schemas.microsoft.com/office/drawing/2014/main" id="{DA4BAE03-9CEC-40AE-BC87-45DD00477198}"/>
              </a:ext>
            </a:extLst>
          </p:cNvPr>
          <p:cNvCxnSpPr/>
          <p:nvPr/>
        </p:nvCxnSpPr>
        <p:spPr>
          <a:xfrm flipH="1">
            <a:off x="5076825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 стрелкой 168">
            <a:extLst>
              <a:ext uri="{FF2B5EF4-FFF2-40B4-BE49-F238E27FC236}">
                <a16:creationId xmlns:a16="http://schemas.microsoft.com/office/drawing/2014/main" id="{F6EA3E39-AF3E-4A60-968E-1A9E64EED141}"/>
              </a:ext>
            </a:extLst>
          </p:cNvPr>
          <p:cNvCxnSpPr/>
          <p:nvPr/>
        </p:nvCxnSpPr>
        <p:spPr>
          <a:xfrm>
            <a:off x="5292725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 стрелкой 171">
            <a:extLst>
              <a:ext uri="{FF2B5EF4-FFF2-40B4-BE49-F238E27FC236}">
                <a16:creationId xmlns:a16="http://schemas.microsoft.com/office/drawing/2014/main" id="{662CFCAB-D845-4136-9861-D058C96457CE}"/>
              </a:ext>
            </a:extLst>
          </p:cNvPr>
          <p:cNvCxnSpPr/>
          <p:nvPr/>
        </p:nvCxnSpPr>
        <p:spPr>
          <a:xfrm flipH="1">
            <a:off x="5508625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>
            <a:extLst>
              <a:ext uri="{FF2B5EF4-FFF2-40B4-BE49-F238E27FC236}">
                <a16:creationId xmlns:a16="http://schemas.microsoft.com/office/drawing/2014/main" id="{8FD4B011-B4E5-4DEF-A779-FB4C163667FD}"/>
              </a:ext>
            </a:extLst>
          </p:cNvPr>
          <p:cNvCxnSpPr/>
          <p:nvPr/>
        </p:nvCxnSpPr>
        <p:spPr>
          <a:xfrm>
            <a:off x="5724525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 стрелкой 175">
            <a:extLst>
              <a:ext uri="{FF2B5EF4-FFF2-40B4-BE49-F238E27FC236}">
                <a16:creationId xmlns:a16="http://schemas.microsoft.com/office/drawing/2014/main" id="{3ABE3585-84E6-4579-B817-72EA0351F1A3}"/>
              </a:ext>
            </a:extLst>
          </p:cNvPr>
          <p:cNvCxnSpPr/>
          <p:nvPr/>
        </p:nvCxnSpPr>
        <p:spPr>
          <a:xfrm flipH="1">
            <a:off x="29162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id="{D5EBF950-0D9A-41F0-93A1-00CFC2834332}"/>
              </a:ext>
            </a:extLst>
          </p:cNvPr>
          <p:cNvCxnSpPr>
            <a:endCxn id="2" idx="0"/>
          </p:cNvCxnSpPr>
          <p:nvPr/>
        </p:nvCxnSpPr>
        <p:spPr>
          <a:xfrm>
            <a:off x="3563938" y="1773238"/>
            <a:ext cx="863600" cy="1368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14A862ED-068B-4043-A008-29FADA91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924175"/>
            <a:ext cx="3127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1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0428F44-4D80-484D-AD1E-882B8F18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357563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2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EF0FB92F-0398-4E18-AD3A-3A8F1C5A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716338"/>
            <a:ext cx="3127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3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159FFA0-89C9-484B-86D7-5056C83D5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076700"/>
            <a:ext cx="3127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4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BD836D8-BCC4-47D1-ACCA-DB5D0D1FC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437063"/>
            <a:ext cx="3127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5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69C08998-C74A-4EEA-9E61-094758A38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797425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6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87BEA634-0C41-4C3D-96DD-8C4B15ECF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157788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7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C6434F89-B003-4765-BB7F-498CD273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276475"/>
            <a:ext cx="8270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X-Ray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202" name="Прямая со стрелкой 201">
            <a:extLst>
              <a:ext uri="{FF2B5EF4-FFF2-40B4-BE49-F238E27FC236}">
                <a16:creationId xmlns:a16="http://schemas.microsoft.com/office/drawing/2014/main" id="{1D8B5B8F-9218-4D0E-80A9-3F81B2248757}"/>
              </a:ext>
            </a:extLst>
          </p:cNvPr>
          <p:cNvCxnSpPr/>
          <p:nvPr/>
        </p:nvCxnSpPr>
        <p:spPr>
          <a:xfrm>
            <a:off x="4427538" y="5732463"/>
            <a:ext cx="431800" cy="6492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 стрелкой 202">
            <a:extLst>
              <a:ext uri="{FF2B5EF4-FFF2-40B4-BE49-F238E27FC236}">
                <a16:creationId xmlns:a16="http://schemas.microsoft.com/office/drawing/2014/main" id="{457A7AE8-F0A5-4317-A5E5-31B66C5CB59F}"/>
              </a:ext>
            </a:extLst>
          </p:cNvPr>
          <p:cNvCxnSpPr/>
          <p:nvPr/>
        </p:nvCxnSpPr>
        <p:spPr>
          <a:xfrm flipH="1">
            <a:off x="3995738" y="5732463"/>
            <a:ext cx="431800" cy="6492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62A6A89-D194-43B7-9918-87E390333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092825"/>
            <a:ext cx="4238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E</a:t>
            </a:r>
            <a:r>
              <a:rPr lang="en-US" altLang="ru-RU" sz="1800" baseline="-25000">
                <a:latin typeface="Arial" panose="020B0604020202020204" pitchFamily="34" charset="0"/>
              </a:rPr>
              <a:t>0</a:t>
            </a:r>
            <a:endParaRPr lang="ru-RU" altLang="ru-RU" sz="1800" baseline="-25000">
              <a:latin typeface="Arial" panose="020B0604020202020204" pitchFamily="34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AE32BAA-FC6D-46C6-A99A-E54AA7A88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092825"/>
            <a:ext cx="4222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E</a:t>
            </a:r>
            <a:r>
              <a:rPr lang="en-US" altLang="ru-RU" sz="1800" baseline="-25000">
                <a:latin typeface="Arial" panose="020B0604020202020204" pitchFamily="34" charset="0"/>
              </a:rPr>
              <a:t>1</a:t>
            </a:r>
            <a:endParaRPr lang="ru-RU" altLang="ru-RU" sz="1800" baseline="-25000">
              <a:latin typeface="Arial" panose="020B0604020202020204" pitchFamily="34" charset="0"/>
            </a:endParaRPr>
          </a:p>
        </p:txBody>
      </p:sp>
      <p:sp>
        <p:nvSpPr>
          <p:cNvPr id="18512" name="TextBox 206">
            <a:extLst>
              <a:ext uri="{FF2B5EF4-FFF2-40B4-BE49-F238E27FC236}">
                <a16:creationId xmlns:a16="http://schemas.microsoft.com/office/drawing/2014/main" id="{A009E1B9-B581-42F0-9C04-25699AB6F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Иллюстрация многократного рассеяния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на узлах кристаллической решетки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200" grpId="0" animBg="1"/>
      <p:bldP spid="205" grpId="0" animBg="1"/>
      <p:bldP spid="20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B7FCBC4-C23A-4A07-BDF8-9499A79E6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271588"/>
            <a:ext cx="380523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6155CF5-A449-457F-A06A-ECA0BDC8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71588"/>
            <a:ext cx="370681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8B8632D-2795-416C-ADB7-0A731E349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3716338"/>
            <a:ext cx="22764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:\Почти кошка.tif">
            <a:extLst>
              <a:ext uri="{FF2B5EF4-FFF2-40B4-BE49-F238E27FC236}">
                <a16:creationId xmlns:a16="http://schemas.microsoft.com/office/drawing/2014/main" id="{D9D63DF8-14F6-425E-922B-692CC769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3716338"/>
            <a:ext cx="22145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B99DC-FF20-4845-841B-BDB79EC17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0"/>
            <a:ext cx="91455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00FF"/>
                </a:solidFill>
                <a:latin typeface="Arial" panose="020B0604020202020204" pitchFamily="34" charset="0"/>
              </a:rPr>
              <a:t>Роль фазы в преобразованиях Фурье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D97FF-898F-4E2F-8059-AB6F3897C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758825"/>
            <a:ext cx="111601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</a:rPr>
              <a:t>f</a:t>
            </a:r>
            <a:r>
              <a:rPr lang="en-US" altLang="ru-RU" sz="2800" baseline="-25000">
                <a:latin typeface="Arial" panose="020B0604020202020204" pitchFamily="34" charset="0"/>
              </a:rPr>
              <a:t>1</a:t>
            </a:r>
            <a:r>
              <a:rPr lang="en-US" altLang="ru-RU" sz="2800">
                <a:latin typeface="Arial" panose="020B0604020202020204" pitchFamily="34" charset="0"/>
              </a:rPr>
              <a:t>(x,y)</a:t>
            </a:r>
            <a:endParaRPr lang="ru-RU" altLang="ru-RU" sz="280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17E60-F220-47FC-B939-1A1B2EE07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758825"/>
            <a:ext cx="8763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</a:rPr>
              <a:t>F{f</a:t>
            </a:r>
            <a:r>
              <a:rPr lang="en-US" altLang="ru-RU" sz="2800" baseline="-25000">
                <a:latin typeface="Arial" panose="020B0604020202020204" pitchFamily="34" charset="0"/>
              </a:rPr>
              <a:t>1</a:t>
            </a:r>
            <a:r>
              <a:rPr lang="en-US" altLang="ru-RU" sz="2800">
                <a:latin typeface="Arial" panose="020B0604020202020204" pitchFamily="34" charset="0"/>
              </a:rPr>
              <a:t>}</a:t>
            </a:r>
            <a:endParaRPr lang="ru-RU" altLang="ru-RU" sz="280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0A699-1986-45D5-9FFA-61BE17AA6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739775"/>
            <a:ext cx="1116013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</a:rPr>
              <a:t>f</a:t>
            </a:r>
            <a:r>
              <a:rPr lang="en-US" altLang="ru-RU" sz="2800" baseline="-25000">
                <a:latin typeface="Arial" panose="020B0604020202020204" pitchFamily="34" charset="0"/>
              </a:rPr>
              <a:t>2</a:t>
            </a:r>
            <a:r>
              <a:rPr lang="en-US" altLang="ru-RU" sz="2800">
                <a:latin typeface="Arial" panose="020B0604020202020204" pitchFamily="34" charset="0"/>
              </a:rPr>
              <a:t>(x,y)</a:t>
            </a:r>
            <a:endParaRPr lang="ru-RU" altLang="ru-RU" sz="280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0DBC0-5A49-4ACA-AF1E-89E6FBAAC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825" y="768350"/>
            <a:ext cx="8778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</a:rPr>
              <a:t>F{f</a:t>
            </a:r>
            <a:r>
              <a:rPr lang="en-US" altLang="ru-RU" sz="2800" baseline="-25000">
                <a:latin typeface="Arial" panose="020B0604020202020204" pitchFamily="34" charset="0"/>
              </a:rPr>
              <a:t>2</a:t>
            </a:r>
            <a:r>
              <a:rPr lang="en-US" altLang="ru-RU" sz="2800">
                <a:latin typeface="Arial" panose="020B0604020202020204" pitchFamily="34" charset="0"/>
              </a:rPr>
              <a:t>}</a:t>
            </a:r>
            <a:endParaRPr lang="ru-RU" altLang="ru-RU" sz="2800">
              <a:latin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1DF2AD5-643B-4B3E-9668-FE51781013E4}"/>
              </a:ext>
            </a:extLst>
          </p:cNvPr>
          <p:cNvCxnSpPr/>
          <p:nvPr/>
        </p:nvCxnSpPr>
        <p:spPr>
          <a:xfrm flipH="1">
            <a:off x="1943100" y="2997200"/>
            <a:ext cx="1050925" cy="1008063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FFC38E7-738E-4167-9A4E-F7E92A520562}"/>
              </a:ext>
            </a:extLst>
          </p:cNvPr>
          <p:cNvCxnSpPr/>
          <p:nvPr/>
        </p:nvCxnSpPr>
        <p:spPr>
          <a:xfrm flipH="1">
            <a:off x="2468563" y="2781300"/>
            <a:ext cx="4767262" cy="1223963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1437C9-A512-448C-8018-2B96EAA0D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3316288"/>
            <a:ext cx="15446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Амплитуда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43B947-F223-4B5F-B170-26EAA76D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3316288"/>
            <a:ext cx="8270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Фаза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3572AC4-7305-401F-B30A-7F3EB4F2DE9A}"/>
              </a:ext>
            </a:extLst>
          </p:cNvPr>
          <p:cNvCxnSpPr/>
          <p:nvPr/>
        </p:nvCxnSpPr>
        <p:spPr>
          <a:xfrm>
            <a:off x="3635375" y="4824413"/>
            <a:ext cx="151288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7516CB-C845-4B17-8A3D-7D1776685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050" y="4221163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</a:rPr>
              <a:t>F</a:t>
            </a:r>
            <a:r>
              <a:rPr lang="en-US" altLang="ru-RU" sz="2800" baseline="30000">
                <a:latin typeface="Arial" panose="020B0604020202020204" pitchFamily="34" charset="0"/>
              </a:rPr>
              <a:t>-1</a:t>
            </a:r>
            <a:endParaRPr lang="ru-RU" altLang="ru-RU" sz="2800" baseline="30000">
              <a:latin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8888FDE-7EC5-481A-B6A7-ED50F3862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5538"/>
            <a:ext cx="91821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Из курса Кевина Кавтана “</a:t>
            </a:r>
            <a:r>
              <a:rPr lang="en-US" altLang="ru-RU" sz="1800">
                <a:latin typeface="Arial" panose="020B0604020202020204" pitchFamily="34" charset="0"/>
              </a:rPr>
              <a:t>Book of Fourier”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(http://www.ysbl.york.ac.uk/~cowtan/fourier/fourier.html)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5010" name="TextBox 17">
            <a:extLst>
              <a:ext uri="{FF2B5EF4-FFF2-40B4-BE49-F238E27FC236}">
                <a16:creationId xmlns:a16="http://schemas.microsoft.com/office/drawing/2014/main" id="{36AD7937-4E01-409B-86D0-5B142084B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268413"/>
            <a:ext cx="974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Объект</a:t>
            </a:r>
          </a:p>
        </p:txBody>
      </p:sp>
      <p:sp>
        <p:nvSpPr>
          <p:cNvPr id="85011" name="TextBox 18">
            <a:extLst>
              <a:ext uri="{FF2B5EF4-FFF2-40B4-BE49-F238E27FC236}">
                <a16:creationId xmlns:a16="http://schemas.microsoft.com/office/drawing/2014/main" id="{CFF6A7F0-A64C-496F-8AB5-A9754D66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268413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Объект</a:t>
            </a:r>
          </a:p>
        </p:txBody>
      </p:sp>
      <p:sp>
        <p:nvSpPr>
          <p:cNvPr id="85012" name="TextBox 19">
            <a:extLst>
              <a:ext uri="{FF2B5EF4-FFF2-40B4-BE49-F238E27FC236}">
                <a16:creationId xmlns:a16="http://schemas.microsoft.com/office/drawing/2014/main" id="{5195CE63-F759-4C83-8BCC-54DDE2A9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268413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Фурье-образ</a:t>
            </a:r>
          </a:p>
        </p:txBody>
      </p:sp>
      <p:sp>
        <p:nvSpPr>
          <p:cNvPr id="85013" name="TextBox 20">
            <a:extLst>
              <a:ext uri="{FF2B5EF4-FFF2-40B4-BE49-F238E27FC236}">
                <a16:creationId xmlns:a16="http://schemas.microsoft.com/office/drawing/2014/main" id="{6BB39142-1244-4FF4-B141-25736F10E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268413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Фурье-образ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/>
      <p:bldP spid="17" grpId="0" animBg="1"/>
      <p:bldP spid="85010" grpId="0"/>
      <p:bldP spid="85011" grpId="0"/>
      <p:bldP spid="85012" grpId="0"/>
      <p:bldP spid="850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3.tif">
            <a:extLst>
              <a:ext uri="{FF2B5EF4-FFF2-40B4-BE49-F238E27FC236}">
                <a16:creationId xmlns:a16="http://schemas.microsoft.com/office/drawing/2014/main" id="{902E83F9-0714-418E-9DCD-A33C1D7B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34290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E:\3a.tif">
            <a:extLst>
              <a:ext uri="{FF2B5EF4-FFF2-40B4-BE49-F238E27FC236}">
                <a16:creationId xmlns:a16="http://schemas.microsoft.com/office/drawing/2014/main" id="{22880807-7D86-445E-973B-2339F58A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65200"/>
            <a:ext cx="4643437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77F744A4-059E-45A1-9327-C891FC67A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214313"/>
            <a:ext cx="14970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Объект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094F1FA-089B-4048-A168-1F84C0B9A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214313"/>
            <a:ext cx="24907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Фурье-образ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r">
            <a:extLst>
              <a:ext uri="{FF2B5EF4-FFF2-40B4-BE49-F238E27FC236}">
                <a16:creationId xmlns:a16="http://schemas.microsoft.com/office/drawing/2014/main" id="{E0123CA9-D67D-4B1E-9786-5F163825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19425" cy="381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br_fft_abs_out">
            <a:extLst>
              <a:ext uri="{FF2B5EF4-FFF2-40B4-BE49-F238E27FC236}">
                <a16:creationId xmlns:a16="http://schemas.microsoft.com/office/drawing/2014/main" id="{6BE35A6A-538F-4561-A21E-BC3D3F83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br_fft_phase_out">
            <a:extLst>
              <a:ext uri="{FF2B5EF4-FFF2-40B4-BE49-F238E27FC236}">
                <a16:creationId xmlns:a16="http://schemas.microsoft.com/office/drawing/2014/main" id="{647F6415-920F-4FDC-80E7-BE35AC26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3382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6A7259CF-BDEF-421A-B893-68D5525EF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1331913"/>
            <a:ext cx="220662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  <a:latin typeface="Arial" panose="020B0604020202020204" pitchFamily="34" charset="0"/>
              </a:rPr>
              <a:t>Фурье-</a:t>
            </a:r>
            <a:r>
              <a:rPr lang="en-US" altLang="ru-RU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  <a:latin typeface="Arial" panose="020B0604020202020204" pitchFamily="34" charset="0"/>
              </a:rPr>
              <a:t>амплитуды</a:t>
            </a:r>
            <a:endParaRPr lang="en-US" altLang="ru-RU" sz="2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18C58DA4-DF14-4EA0-9EAE-2F0032E02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638675"/>
            <a:ext cx="1727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  <a:latin typeface="Arial" panose="020B0604020202020204" pitchFamily="34" charset="0"/>
              </a:rPr>
              <a:t>Фурье-</a:t>
            </a:r>
            <a:r>
              <a:rPr lang="en-US" altLang="ru-RU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  <a:latin typeface="Arial" panose="020B0604020202020204" pitchFamily="34" charset="0"/>
              </a:rPr>
              <a:t>фазы</a:t>
            </a:r>
            <a:endParaRPr lang="en-US" altLang="ru-RU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7415" name="Line 7">
            <a:extLst>
              <a:ext uri="{FF2B5EF4-FFF2-40B4-BE49-F238E27FC236}">
                <a16:creationId xmlns:a16="http://schemas.microsoft.com/office/drawing/2014/main" id="{5A2B5F40-5FDA-4E3A-B5D4-A481045F9F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4300" y="2276475"/>
            <a:ext cx="1871663" cy="936625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7416" name="Line 8">
            <a:extLst>
              <a:ext uri="{FF2B5EF4-FFF2-40B4-BE49-F238E27FC236}">
                <a16:creationId xmlns:a16="http://schemas.microsoft.com/office/drawing/2014/main" id="{E6CBD561-EDC6-4B0A-82D8-D31758E6E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3860800"/>
            <a:ext cx="1873250" cy="9366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7353" name="Text Box 9">
            <a:extLst>
              <a:ext uri="{FF2B5EF4-FFF2-40B4-BE49-F238E27FC236}">
                <a16:creationId xmlns:a16="http://schemas.microsoft.com/office/drawing/2014/main" id="{F6234D51-A79C-4478-A6D4-5D059625E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828800"/>
            <a:ext cx="10937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Times New Roman" panose="02020603050405020304" pitchFamily="18" charset="0"/>
              </a:rPr>
              <a:t>I(x, y)</a:t>
            </a:r>
          </a:p>
        </p:txBody>
      </p:sp>
      <p:pic>
        <p:nvPicPr>
          <p:cNvPr id="10" name="Picture 10" descr="britney">
            <a:extLst>
              <a:ext uri="{FF2B5EF4-FFF2-40B4-BE49-F238E27FC236}">
                <a16:creationId xmlns:a16="http://schemas.microsoft.com/office/drawing/2014/main" id="{43B9BF20-1D68-41D1-AD78-77E084F3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 Box 11">
            <a:extLst>
              <a:ext uri="{FF2B5EF4-FFF2-40B4-BE49-F238E27FC236}">
                <a16:creationId xmlns:a16="http://schemas.microsoft.com/office/drawing/2014/main" id="{F018EA83-6A97-43C5-905F-CD4FD5ABF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68275"/>
            <a:ext cx="6611938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Прямое Фурье-преобразование</a:t>
            </a:r>
            <a:endParaRPr lang="en-US" altLang="ru-RU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396" name="TextBox 11">
            <a:extLst>
              <a:ext uri="{FF2B5EF4-FFF2-40B4-BE49-F238E27FC236}">
                <a16:creationId xmlns:a16="http://schemas.microsoft.com/office/drawing/2014/main" id="{98E49DBD-5415-48C7-B3C9-9DAD40CBE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5521325"/>
            <a:ext cx="16287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Бритни Спирс</a:t>
            </a:r>
            <a:endParaRPr lang="ru-RU" altLang="ru-RU" sz="16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639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398BA55-635D-4819-8052-7A34D4A7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FF"/>
                </a:solidFill>
                <a:latin typeface="Arial" panose="020B0604020202020204" pitchFamily="34" charset="0"/>
              </a:rPr>
              <a:t>Теперь переходим в прямое пространство</a:t>
            </a:r>
            <a:endParaRPr lang="en-US" altLang="ru-RU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7411" name="Picture 3" descr="britney">
            <a:extLst>
              <a:ext uri="{FF2B5EF4-FFF2-40B4-BE49-F238E27FC236}">
                <a16:creationId xmlns:a16="http://schemas.microsoft.com/office/drawing/2014/main" id="{CA7B856F-BDAB-45EA-8EC3-FB7264B4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17563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newton">
            <a:extLst>
              <a:ext uri="{FF2B5EF4-FFF2-40B4-BE49-F238E27FC236}">
                <a16:creationId xmlns:a16="http://schemas.microsoft.com/office/drawing/2014/main" id="{1567A517-9983-4CB4-AD47-E64C812C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24263"/>
            <a:ext cx="214788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5">
            <a:extLst>
              <a:ext uri="{FF2B5EF4-FFF2-40B4-BE49-F238E27FC236}">
                <a16:creationId xmlns:a16="http://schemas.microsoft.com/office/drawing/2014/main" id="{84B5AC65-56B7-4CE0-B843-D6F1CB5A5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2362200"/>
            <a:ext cx="2016125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599C272D-F481-4517-B8A9-15CA5B871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154113"/>
            <a:ext cx="2362200" cy="1373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  <a:latin typeface="Arial" panose="020B0604020202020204" pitchFamily="34" charset="0"/>
              </a:rPr>
              <a:t>Фурье</a:t>
            </a:r>
            <a:r>
              <a:rPr lang="en-US" altLang="ru-RU" sz="2800">
                <a:solidFill>
                  <a:srgbClr val="FF3300"/>
                </a:solidFill>
                <a:latin typeface="Arial" panose="020B0604020202020204" pitchFamily="34" charset="0"/>
              </a:rPr>
              <a:t>-</a:t>
            </a:r>
            <a:r>
              <a:rPr lang="ru-RU" altLang="ru-RU" sz="2800">
                <a:solidFill>
                  <a:srgbClr val="FF3300"/>
                </a:solidFill>
                <a:latin typeface="Arial" panose="020B0604020202020204" pitchFamily="34" charset="0"/>
              </a:rPr>
              <a:t>фазы</a:t>
            </a:r>
            <a:r>
              <a:rPr lang="en-US" altLang="ru-RU" sz="2800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2800">
                <a:solidFill>
                  <a:srgbClr val="FF3300"/>
                </a:solidFill>
                <a:latin typeface="Arial" panose="020B0604020202020204" pitchFamily="34" charset="0"/>
              </a:rPr>
              <a:t>а</a:t>
            </a:r>
            <a:r>
              <a:rPr lang="en-US" altLang="ru-RU" sz="280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>
                <a:solidFill>
                  <a:srgbClr val="FF3300"/>
                </a:solidFill>
                <a:latin typeface="Arial" panose="020B0604020202020204" pitchFamily="34" charset="0"/>
              </a:rPr>
              <a:t>все</a:t>
            </a:r>
            <a:r>
              <a:rPr lang="en-US" altLang="ru-RU" sz="2800">
                <a:solidFill>
                  <a:srgbClr val="FF3300"/>
                </a:solidFill>
                <a:latin typeface="Arial" panose="020B0604020202020204" pitchFamily="34" charset="0"/>
              </a:rPr>
              <a:t> A=1 !!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EE1BF6E2-DD9D-4A55-B332-6F021B1503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4076700"/>
            <a:ext cx="1943100" cy="10810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pic>
        <p:nvPicPr>
          <p:cNvPr id="8" name="Picture 8" descr="flat_out">
            <a:extLst>
              <a:ext uri="{FF2B5EF4-FFF2-40B4-BE49-F238E27FC236}">
                <a16:creationId xmlns:a16="http://schemas.microsoft.com/office/drawing/2014/main" id="{EFE0E126-A764-40DB-9822-DAFEE5363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ix_out">
            <a:extLst>
              <a:ext uri="{FF2B5EF4-FFF2-40B4-BE49-F238E27FC236}">
                <a16:creationId xmlns:a16="http://schemas.microsoft.com/office/drawing/2014/main" id="{6EDFA593-9C72-4D9D-9DBC-78B452263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 Box 10">
            <a:extLst>
              <a:ext uri="{FF2B5EF4-FFF2-40B4-BE49-F238E27FC236}">
                <a16:creationId xmlns:a16="http://schemas.microsoft.com/office/drawing/2014/main" id="{F837BB3A-AD4F-4686-BB1E-2AA600C5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4935538"/>
            <a:ext cx="220662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  <a:latin typeface="Arial" panose="020B0604020202020204" pitchFamily="34" charset="0"/>
              </a:rPr>
              <a:t>Фурье-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  <a:latin typeface="Arial" panose="020B0604020202020204" pitchFamily="34" charset="0"/>
              </a:rPr>
              <a:t>амплитуды</a:t>
            </a:r>
            <a:endParaRPr lang="en-US" altLang="ru-RU" sz="2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4" grpId="0" animBg="1"/>
      <p:bldP spid="174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>
            <a:extLst>
              <a:ext uri="{FF2B5EF4-FFF2-40B4-BE49-F238E27FC236}">
                <a16:creationId xmlns:a16="http://schemas.microsoft.com/office/drawing/2014/main" id="{CDE5BD1A-79E3-4264-A239-C953DDD45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14388"/>
            <a:ext cx="6629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>
            <a:extLst>
              <a:ext uri="{FF2B5EF4-FFF2-40B4-BE49-F238E27FC236}">
                <a16:creationId xmlns:a16="http://schemas.microsoft.com/office/drawing/2014/main" id="{7FE082DB-A5BD-460A-A1B1-45B5E66C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492375"/>
            <a:ext cx="1441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1">
            <a:extLst>
              <a:ext uri="{FF2B5EF4-FFF2-40B4-BE49-F238E27FC236}">
                <a16:creationId xmlns:a16="http://schemas.microsoft.com/office/drawing/2014/main" id="{C8C40D95-3CF6-497B-8054-C8F3E1F16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latin typeface="Arial" panose="020B0604020202020204" pitchFamily="34" charset="0"/>
              </a:rPr>
              <a:t>Голова мухи (фазовый контраст)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ant05">
            <a:extLst>
              <a:ext uri="{FF2B5EF4-FFF2-40B4-BE49-F238E27FC236}">
                <a16:creationId xmlns:a16="http://schemas.microsoft.com/office/drawing/2014/main" id="{2243821F-E5EF-4DD4-B1D1-411370BA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33525"/>
            <a:ext cx="7304088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5">
            <a:extLst>
              <a:ext uri="{FF2B5EF4-FFF2-40B4-BE49-F238E27FC236}">
                <a16:creationId xmlns:a16="http://schemas.microsoft.com/office/drawing/2014/main" id="{D45FE0B8-23A3-4AC3-8396-AB34B2124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1747838"/>
            <a:ext cx="105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TW" sz="2400">
                <a:solidFill>
                  <a:srgbClr val="003F3E"/>
                </a:solidFill>
                <a:latin typeface="Times New Roman" panose="02020603050405020304" pitchFamily="18" charset="0"/>
              </a:rPr>
              <a:t>300µ</a:t>
            </a:r>
            <a:r>
              <a:rPr lang="en-US" altLang="ru-RU" sz="2400">
                <a:solidFill>
                  <a:srgbClr val="003F3E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m</a:t>
            </a:r>
            <a:endParaRPr lang="ru-RU" altLang="ru-RU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88068" name="Line 6">
            <a:extLst>
              <a:ext uri="{FF2B5EF4-FFF2-40B4-BE49-F238E27FC236}">
                <a16:creationId xmlns:a16="http://schemas.microsoft.com/office/drawing/2014/main" id="{AB20316D-31E5-4BB1-81F6-257EDA08B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5575" y="2205038"/>
            <a:ext cx="792163" cy="1587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8069" name="Line 7">
            <a:extLst>
              <a:ext uri="{FF2B5EF4-FFF2-40B4-BE49-F238E27FC236}">
                <a16:creationId xmlns:a16="http://schemas.microsoft.com/office/drawing/2014/main" id="{08D6D629-AEE9-4BF1-B75A-AD1217F6C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838200"/>
            <a:ext cx="0" cy="20859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8070" name="Line 8">
            <a:extLst>
              <a:ext uri="{FF2B5EF4-FFF2-40B4-BE49-F238E27FC236}">
                <a16:creationId xmlns:a16="http://schemas.microsoft.com/office/drawing/2014/main" id="{790413BF-C64F-4587-A4B2-CD2FFAC3F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762000"/>
            <a:ext cx="3498850" cy="11636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88071" name="Picture 10" descr="fly">
            <a:extLst>
              <a:ext uri="{FF2B5EF4-FFF2-40B4-BE49-F238E27FC236}">
                <a16:creationId xmlns:a16="http://schemas.microsoft.com/office/drawing/2014/main" id="{4B6E823D-8913-4372-9E02-65D3DEBE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070100"/>
            <a:ext cx="9477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xtBox 2">
            <a:extLst>
              <a:ext uri="{FF2B5EF4-FFF2-40B4-BE49-F238E27FC236}">
                <a16:creationId xmlns:a16="http://schemas.microsoft.com/office/drawing/2014/main" id="{A55AB1F2-81EA-43A4-A852-BBF2BB557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23813"/>
            <a:ext cx="913923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latin typeface="Arial" panose="020B0604020202020204" pitchFamily="34" charset="0"/>
              </a:rPr>
              <a:t>Крылья мухи (фазовый контраст)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/>
      <p:bldP spid="880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:a16="http://schemas.microsoft.com/office/drawing/2014/main" id="{95B1E64E-54E3-4C06-AEAC-A88B4BB5E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33375"/>
            <a:ext cx="5580062" cy="618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33CC"/>
                </a:solidFill>
                <a:latin typeface="Arial" panose="020B0604020202020204" pitchFamily="34" charset="0"/>
              </a:rPr>
              <a:t>В 1936 году швейцарский физик </a:t>
            </a:r>
            <a:r>
              <a:rPr lang="ru-RU" altLang="ru-RU" sz="3600" b="1">
                <a:solidFill>
                  <a:srgbClr val="0033CC"/>
                </a:solidFill>
                <a:latin typeface="Arial" panose="020B0604020202020204" pitchFamily="34" charset="0"/>
              </a:rPr>
              <a:t>Фриц Цернике</a:t>
            </a:r>
            <a:r>
              <a:rPr lang="ru-RU" altLang="ru-RU" sz="3600">
                <a:solidFill>
                  <a:srgbClr val="0033CC"/>
                </a:solidFill>
                <a:latin typeface="Arial" panose="020B0604020202020204" pitchFamily="34" charset="0"/>
              </a:rPr>
              <a:t> предложил способ фазового детектирования т.е. получения изображения в фазовом пространстве. (Нобелевская премия по физике 1953 год)</a:t>
            </a:r>
          </a:p>
        </p:txBody>
      </p:sp>
      <p:pic>
        <p:nvPicPr>
          <p:cNvPr id="61443" name="Рисунок 2" descr="Zernike.jpg">
            <a:hlinkClick r:id="rId2"/>
            <a:extLst>
              <a:ext uri="{FF2B5EF4-FFF2-40B4-BE49-F238E27FC236}">
                <a16:creationId xmlns:a16="http://schemas.microsoft.com/office/drawing/2014/main" id="{7E9ED1B2-1E02-47A9-BD96-8BD553CA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4194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Fourier2.jpg">
            <a:hlinkClick r:id="rId4"/>
            <a:extLst>
              <a:ext uri="{FF2B5EF4-FFF2-40B4-BE49-F238E27FC236}">
                <a16:creationId xmlns:a16="http://schemas.microsoft.com/office/drawing/2014/main" id="{0E70F147-E4C5-4B2A-B2A1-B4B07253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98575"/>
            <a:ext cx="36464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6">
            <a:extLst>
              <a:ext uri="{FF2B5EF4-FFF2-40B4-BE49-F238E27FC236}">
                <a16:creationId xmlns:a16="http://schemas.microsoft.com/office/drawing/2014/main" id="{30C71916-0EFB-4E41-A7F7-8439B6E04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292100"/>
            <a:ext cx="5230812" cy="563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latin typeface="Arial" panose="020B0604020202020204" pitchFamily="34" charset="0"/>
              </a:rPr>
              <a:t>Жан Батист Жозеф Фурье</a:t>
            </a:r>
            <a:endParaRPr lang="ru-RU" altLang="ru-RU" sz="36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Arial" panose="020B0604020202020204" pitchFamily="34" charset="0"/>
              </a:rPr>
              <a:t>(</a:t>
            </a:r>
            <a:r>
              <a:rPr lang="en-US" altLang="ru-RU" sz="3600">
                <a:latin typeface="Arial" panose="020B0604020202020204" pitchFamily="34" charset="0"/>
              </a:rPr>
              <a:t>1768-1830</a:t>
            </a:r>
            <a:r>
              <a:rPr lang="ru-RU" altLang="ru-RU" sz="3600">
                <a:latin typeface="Arial" panose="020B0604020202020204" pitchFamily="34" charset="0"/>
              </a:rPr>
              <a:t>, Париж) математик и физик. </a:t>
            </a:r>
            <a:endParaRPr lang="en-US" altLang="ru-RU" sz="36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Arial" panose="020B0604020202020204" pitchFamily="34" charset="0"/>
              </a:rPr>
              <a:t>Его имя внесено в список величайших ученых Франции, помещённый на первом этаже Эйфелевой башни</a:t>
            </a:r>
          </a:p>
        </p:txBody>
      </p:sp>
      <p:graphicFrame>
        <p:nvGraphicFramePr>
          <p:cNvPr id="62468" name="Object 7">
            <a:extLst>
              <a:ext uri="{FF2B5EF4-FFF2-40B4-BE49-F238E27FC236}">
                <a16:creationId xmlns:a16="http://schemas.microsoft.com/office/drawing/2014/main" id="{B0842853-3744-4FEF-BD42-1015D249D7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0" name="Документ" r:id="rId6" imgW="533400" imgH="547116" progId="Word.Document.8">
                  <p:embed/>
                </p:oleObj>
              </mc:Choice>
              <mc:Fallback>
                <p:oleObj name="Документ" r:id="rId6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Wilhelm Conrad Röntgen (1845--1923).jpg">
            <a:hlinkClick r:id="rId3"/>
            <a:extLst>
              <a:ext uri="{FF2B5EF4-FFF2-40B4-BE49-F238E27FC236}">
                <a16:creationId xmlns:a16="http://schemas.microsoft.com/office/drawing/2014/main" id="{50E78BB6-5BEE-48A9-9E7E-442ED47D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11138"/>
            <a:ext cx="390525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>
            <a:extLst>
              <a:ext uri="{FF2B5EF4-FFF2-40B4-BE49-F238E27FC236}">
                <a16:creationId xmlns:a16="http://schemas.microsoft.com/office/drawing/2014/main" id="{93879C4D-E6B9-44DA-8993-10A336FF9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33375"/>
            <a:ext cx="4968875" cy="452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Вильгельм Конрад Рентген </a:t>
            </a:r>
            <a:r>
              <a:rPr lang="ru-RU" altLang="ru-RU">
                <a:latin typeface="Arial" panose="020B0604020202020204" pitchFamily="34" charset="0"/>
              </a:rPr>
              <a:t>(1845-1923, Германская империя, Университет Мюнхена, научный руководитель Август Кундт)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</a:t>
            </a:r>
            <a:r>
              <a:rPr lang="ru-RU" altLang="ru-RU">
                <a:latin typeface="Arial" panose="020B0604020202020204" pitchFamily="34" charset="0"/>
              </a:rPr>
              <a:t> 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(1901)</a:t>
            </a:r>
            <a:r>
              <a:rPr lang="ru-RU" altLang="ru-RU">
                <a:latin typeface="Arial" panose="020B0604020202020204" pitchFamily="34" charset="0"/>
              </a:rPr>
              <a:t> 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по физике за открытие </a:t>
            </a:r>
            <a:r>
              <a:rPr lang="en-US" altLang="ru-RU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-излучения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4391">
            <a:extLst>
              <a:ext uri="{FF2B5EF4-FFF2-40B4-BE49-F238E27FC236}">
                <a16:creationId xmlns:a16="http://schemas.microsoft.com/office/drawing/2014/main" id="{EBC2F503-D255-482B-ABD4-13B80995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635375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6">
            <a:extLst>
              <a:ext uri="{FF2B5EF4-FFF2-40B4-BE49-F238E27FC236}">
                <a16:creationId xmlns:a16="http://schemas.microsoft.com/office/drawing/2014/main" id="{4E359C3C-4C05-4D8A-8E8A-B737F0AFC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3" y="923925"/>
            <a:ext cx="5348287" cy="4032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Arial" panose="020B0604020202020204" pitchFamily="34" charset="0"/>
              </a:rPr>
              <a:t>Лауэ Макс Теодор Феликс фон</a:t>
            </a: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(1879-960, немецкий физик)</a:t>
            </a: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премии по физике в 1914 г. «за открытие дифракции рентгеновских лучей на кристаллах».</a:t>
            </a: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3E813B-893C-462D-B7E2-54E98414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20875"/>
            <a:ext cx="4370388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369A730F-E0F0-417F-8564-24E6888B5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Если на сферу Эвальда попадает только один узел обратной решетки, например узел  </a:t>
            </a:r>
            <a:r>
              <a:rPr lang="en-US" altLang="ru-RU" sz="2800">
                <a:solidFill>
                  <a:srgbClr val="3333FF"/>
                </a:solidFill>
                <a:latin typeface="Arial" panose="020B0604020202020204" pitchFamily="34" charset="0"/>
              </a:rPr>
              <a:t>O 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(</a:t>
            </a: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дифракции нет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), вектор </a:t>
            </a:r>
            <a:r>
              <a:rPr lang="en-US" altLang="ru-RU" sz="2800">
                <a:solidFill>
                  <a:srgbClr val="3333FF"/>
                </a:solidFill>
                <a:latin typeface="Arial" panose="020B0604020202020204" pitchFamily="34" charset="0"/>
              </a:rPr>
              <a:t>K</a:t>
            </a:r>
            <a:r>
              <a:rPr lang="en-US" altLang="ru-RU" sz="2800" baseline="-25000">
                <a:solidFill>
                  <a:srgbClr val="3333FF"/>
                </a:solidFill>
                <a:latin typeface="Arial" panose="020B0604020202020204" pitchFamily="34" charset="0"/>
              </a:rPr>
              <a:t>0</a:t>
            </a:r>
            <a:r>
              <a:rPr lang="en-US" altLang="ru-RU" sz="28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может занимать в пространстве любые ориентации.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7C6D154-AE23-4064-BCDD-B8E79612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920875"/>
            <a:ext cx="24669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CDE46DB-44E4-4630-81F0-4DAB38CC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6124575"/>
            <a:ext cx="2352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0AD1C43-0987-4AA7-94CC-5185F8810268}"/>
              </a:ext>
            </a:extLst>
          </p:cNvPr>
          <p:cNvCxnSpPr>
            <a:stCxn id="4" idx="2"/>
          </p:cNvCxnSpPr>
          <p:nvPr/>
        </p:nvCxnSpPr>
        <p:spPr>
          <a:xfrm flipH="1">
            <a:off x="5292725" y="2425700"/>
            <a:ext cx="2617788" cy="4270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4561C23-90A7-4496-A992-AF1DEDE9915B}"/>
              </a:ext>
            </a:extLst>
          </p:cNvPr>
          <p:cNvCxnSpPr>
            <a:stCxn id="5" idx="0"/>
          </p:cNvCxnSpPr>
          <p:nvPr/>
        </p:nvCxnSpPr>
        <p:spPr>
          <a:xfrm flipH="1" flipV="1">
            <a:off x="6084888" y="5516563"/>
            <a:ext cx="1882775" cy="608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Портрет">
            <a:extLst>
              <a:ext uri="{FF2B5EF4-FFF2-40B4-BE49-F238E27FC236}">
                <a16:creationId xmlns:a16="http://schemas.microsoft.com/office/drawing/2014/main" id="{A9555CC3-D7C2-4457-A6BC-5ADA02D3D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369728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6">
            <a:extLst>
              <a:ext uri="{FF2B5EF4-FFF2-40B4-BE49-F238E27FC236}">
                <a16:creationId xmlns:a16="http://schemas.microsoft.com/office/drawing/2014/main" id="{8DE81991-8D5B-48F4-BCD5-6270242F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908050"/>
            <a:ext cx="5364162" cy="3970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</a:rPr>
              <a:t>сэр Уильям Генри Брэгг</a:t>
            </a:r>
            <a:r>
              <a:rPr lang="en-US" altLang="ru-RU" sz="2800" b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(</a:t>
            </a:r>
            <a:r>
              <a:rPr lang="en-US" altLang="ru-RU" sz="2800">
                <a:solidFill>
                  <a:srgbClr val="3333FF"/>
                </a:solidFill>
                <a:latin typeface="Arial" panose="020B0604020202020204" pitchFamily="34" charset="0"/>
              </a:rPr>
              <a:t>1862 –1942)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 Английский физик,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 по физике за создание основ рентгеноструктурного анализа1915 год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(совместно со своим сыном У.Л.Бреггом</a:t>
            </a: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) </a:t>
            </a:r>
          </a:p>
        </p:txBody>
      </p:sp>
      <p:graphicFrame>
        <p:nvGraphicFramePr>
          <p:cNvPr id="65540" name="Object 7">
            <a:extLst>
              <a:ext uri="{FF2B5EF4-FFF2-40B4-BE49-F238E27FC236}">
                <a16:creationId xmlns:a16="http://schemas.microsoft.com/office/drawing/2014/main" id="{82AC52B4-25EB-4F2B-83A1-5357AA02B7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2" name="Документ" r:id="rId5" imgW="533400" imgH="547116" progId="Word.Document.8">
                  <p:embed/>
                </p:oleObj>
              </mc:Choice>
              <mc:Fallback>
                <p:oleObj name="Документ" r:id="rId5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5">
            <a:extLst>
              <a:ext uri="{FF2B5EF4-FFF2-40B4-BE49-F238E27FC236}">
                <a16:creationId xmlns:a16="http://schemas.microsoft.com/office/drawing/2014/main" id="{35580A35-27A1-43CB-96B9-DC64727C2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854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283654" name="Picture 6" descr="12359824725d40">
            <a:extLst>
              <a:ext uri="{FF2B5EF4-FFF2-40B4-BE49-F238E27FC236}">
                <a16:creationId xmlns:a16="http://schemas.microsoft.com/office/drawing/2014/main" id="{BAB2485A-37EC-4F71-8E7B-269EE722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1925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9">
            <a:extLst>
              <a:ext uri="{FF2B5EF4-FFF2-40B4-BE49-F238E27FC236}">
                <a16:creationId xmlns:a16="http://schemas.microsoft.com/office/drawing/2014/main" id="{0872851D-B703-46A8-A440-3374A074A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538" y="1220788"/>
            <a:ext cx="4843462" cy="3816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В 1962 </a:t>
            </a:r>
            <a:r>
              <a:rPr lang="ru-RU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Френсис Крик</a:t>
            </a: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по физиологии и медицине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«за открытие молекулярной структуры нуклеиновых кислот и ее роли в передаче наследственной информации».</a:t>
            </a:r>
            <a:r>
              <a:rPr lang="ru-RU" altLang="ru-RU" sz="2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66565" name="Object 7">
            <a:extLst>
              <a:ext uri="{FF2B5EF4-FFF2-40B4-BE49-F238E27FC236}">
                <a16:creationId xmlns:a16="http://schemas.microsoft.com/office/drawing/2014/main" id="{66254A8F-3C00-4B7B-9E87-353370CE5A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7" name="Документ" r:id="rId5" imgW="533400" imgH="547116" progId="Word.Document.8">
                  <p:embed/>
                </p:oleObj>
              </mc:Choice>
              <mc:Fallback>
                <p:oleObj name="Документ" r:id="rId5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6" name="Rectangle 8">
            <a:extLst>
              <a:ext uri="{FF2B5EF4-FFF2-40B4-BE49-F238E27FC236}">
                <a16:creationId xmlns:a16="http://schemas.microsoft.com/office/drawing/2014/main" id="{BB67BA0C-72B1-449E-B171-23EA9263C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57563"/>
            <a:ext cx="8642350" cy="3167062"/>
          </a:xfrm>
          <a:prstGeom prst="rect">
            <a:avLst/>
          </a:prstGeom>
          <a:solidFill>
            <a:schemeClr val="bg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82430AEC-4486-4889-A00A-05FE676BA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33375"/>
            <a:ext cx="6121400" cy="2808288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78852" name="Picture 4" descr="Debay_P">
            <a:extLst>
              <a:ext uri="{FF2B5EF4-FFF2-40B4-BE49-F238E27FC236}">
                <a16:creationId xmlns:a16="http://schemas.microsoft.com/office/drawing/2014/main" id="{DD3A3F35-FAF9-4516-AE67-88FBFCEB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0685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>
            <a:extLst>
              <a:ext uri="{FF2B5EF4-FFF2-40B4-BE49-F238E27FC236}">
                <a16:creationId xmlns:a16="http://schemas.microsoft.com/office/drawing/2014/main" id="{665B9F18-01A3-49A9-BCA7-ED6D10482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49263"/>
            <a:ext cx="61214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latin typeface="Arial" panose="020B0604020202020204" pitchFamily="34" charset="0"/>
              </a:rPr>
              <a:t>Петер Йозеф Вильгельм Дебай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(Peter Joseph Wilhelm Debye)</a:t>
            </a:r>
            <a:endParaRPr lang="ru-RU" altLang="ru-RU" sz="180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(24.03.1884 - 02.11.1966)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Дебай (Debve) Петер Йозеф Вильгельм, физик</a:t>
            </a:r>
            <a:r>
              <a:rPr lang="en-US" altLang="ru-RU" sz="1600">
                <a:solidFill>
                  <a:srgbClr val="3333FF"/>
                </a:solidFill>
                <a:latin typeface="Arial" panose="020B0604020202020204" pitchFamily="34" charset="0"/>
              </a:rPr>
              <a:t>-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теоретик. По национальности голландец. Окончил Высшую техническую школу в Ахене (1905) и Мюнхенский университет (1910). Профессор в Цюрихе (1911 и 1920), Утрехте (1912), Гёттингене (1914), Лейпциге (1927), Берлине (1935). Директор Кайзер-Вильгельм института физики в Берлине (1935). С 1940 профессор Корнеллского университета в Итаке (США).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82D31DED-031F-40A1-85EA-C5E03DD8A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57563"/>
            <a:ext cx="858996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В 1912 Дебай предложил модель твёрдого тела, с помощью которой он доказал, что при низких температурах теплоёмкость кристаллической решётки пропорциональна кубу абсолютной температуры, а также дал теорию теплопроводности диэлектрических кристаллов. В этой модели Д. ввёл понятие т.н. Дебая температуры. Разработал дипольную теорию диэлектриков, основанную на представлении о молекулах как о жёстких диполях. Его метод наблюдения интерференции рентгеновских лучей в кристаллических порошках и жидкостях (Дебая - Шеррера метод) нашёл практическое применение в исследовании структуры веществ. Д. принадлежит также ряд работ по теории твёрдого тела, атома, проводимости электролитов и др. Именем Д. названа единица измерения дипольных моментов – дебай. Дебай заложил основы современной статистической физики.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CC0000"/>
                </a:solidFill>
                <a:latin typeface="Arial" panose="020B0604020202020204" pitchFamily="34" charset="0"/>
              </a:rPr>
              <a:t>Нобелевская премия по физике (1936).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6" grpId="0" animBg="1"/>
      <p:bldP spid="78855" grpId="0" animBg="1"/>
      <p:bldP spid="78853" grpId="0"/>
      <p:bldP spid="7885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>
            <a:extLst>
              <a:ext uri="{FF2B5EF4-FFF2-40B4-BE49-F238E27FC236}">
                <a16:creationId xmlns:a16="http://schemas.microsoft.com/office/drawing/2014/main" id="{27355409-A125-4A13-8DDB-42AF202E1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5256212" cy="655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  <a:latin typeface="Arial" panose="020B0604020202020204" pitchFamily="34" charset="0"/>
              </a:rPr>
              <a:t>Вульф Георгий Викторович </a:t>
            </a: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(1863-1925)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Русский ученый-кристаллограф. После революции Вульф возглавлял кафедру минералогии и кристаллографии на Московских высших женских курсах, с 1918 года он профессор Московского университета. В 1921 году его избрали членом-корреспондентом АН СССР.</a:t>
            </a:r>
            <a:b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</a:b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Он разработал простой графический метод обработки результатов измерений кристаллов с помощью специальной стереографической сетки, названной его именем, одновременно с английским ученым У. Л. Брэггом вывел формулу, лежащую в основе рентгено-структурного анализа, поставил первые в России рентгено-структурные исследования. В годы Первой мировой войны Вульф и его сотрудники разработали новый способ изготовления рентгеновских экранов, нашедший применение в медицине.</a:t>
            </a:r>
          </a:p>
        </p:txBody>
      </p:sp>
      <p:pic>
        <p:nvPicPr>
          <p:cNvPr id="68611" name="Picture 6" descr="vulfface">
            <a:extLst>
              <a:ext uri="{FF2B5EF4-FFF2-40B4-BE49-F238E27FC236}">
                <a16:creationId xmlns:a16="http://schemas.microsoft.com/office/drawing/2014/main" id="{AE2C8129-DAC5-4DC5-A8B9-AB950DF4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779838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upload.wikimedia.org/wikipedia/commons/b/b9/Steve_Jobs_Headshot_2010-CROP.jpg">
            <a:extLst>
              <a:ext uri="{FF2B5EF4-FFF2-40B4-BE49-F238E27FC236}">
                <a16:creationId xmlns:a16="http://schemas.microsoft.com/office/drawing/2014/main" id="{695F1062-76EE-4472-A920-9A302C35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981075"/>
            <a:ext cx="58864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Прямоугольник 1">
            <a:extLst>
              <a:ext uri="{FF2B5EF4-FFF2-40B4-BE49-F238E27FC236}">
                <a16:creationId xmlns:a16="http://schemas.microsoft.com/office/drawing/2014/main" id="{23BCE2EC-9E6D-472E-BA3F-C8CFCAE6C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8575"/>
            <a:ext cx="6854825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33CC"/>
                </a:solidFill>
                <a:latin typeface="Arial" panose="020B0604020202020204" pitchFamily="34" charset="0"/>
              </a:rPr>
              <a:t>Стив Джобс</a:t>
            </a:r>
            <a:r>
              <a:rPr lang="en-US" altLang="ru-RU" sz="4400" b="1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0033CC"/>
                </a:solidFill>
                <a:latin typeface="Arial" panose="020B0604020202020204" pitchFamily="34" charset="0"/>
              </a:rPr>
              <a:t>(</a:t>
            </a:r>
            <a:r>
              <a:rPr lang="en-US" altLang="ru-RU" sz="4400" b="1">
                <a:solidFill>
                  <a:srgbClr val="0033CC"/>
                </a:solidFill>
                <a:latin typeface="Arial" panose="020B0604020202020204" pitchFamily="34" charset="0"/>
              </a:rPr>
              <a:t>1955-2011</a:t>
            </a:r>
            <a:r>
              <a:rPr lang="ru-RU" altLang="ru-RU" sz="4400" b="1">
                <a:solidFill>
                  <a:srgbClr val="0033CC"/>
                </a:solidFill>
                <a:latin typeface="Arial" panose="020B0604020202020204" pitchFamily="34" charset="0"/>
              </a:rPr>
              <a:t>)</a:t>
            </a:r>
            <a:endParaRPr lang="ru-RU" altLang="ru-RU" sz="4400" b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wiki.web.ru/images/thumb/f/f2/Belov2.jpg/230px-Belov2.jpg">
            <a:extLst>
              <a:ext uri="{FF2B5EF4-FFF2-40B4-BE49-F238E27FC236}">
                <a16:creationId xmlns:a16="http://schemas.microsoft.com/office/drawing/2014/main" id="{A652E709-529F-4FCD-A702-89E255E5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2575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1ACD1871-B6FF-422F-89E7-DDCA7786B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692150"/>
            <a:ext cx="5724525" cy="5016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  <a:latin typeface="Arial" panose="020B0604020202020204" pitchFamily="34" charset="0"/>
              </a:rPr>
              <a:t>Николай Васильевич Бело’в </a:t>
            </a: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(1891 - 1982) – Советский, Российский кристаллограф и геохимик, академик АН СССР (1953). Фундаментальные труды - по теории плотнейшей упаковки в кристаллах, кристаллохимии силикатов, методам расшифровки структур минералов. Под руководством Н. В. Белова выяснена структура свыше 100 силикатов и их аналогов. Им выведена 1651 группа антисимметрии, разработан и применен ряд прямых методов расшифровки структур. Структуры более чем 500 кристаллических веществ (в том числе более 200 минералов) были изучены под научным руководством Н.В.Белова. Именем Белова Н.В. назван минерал беловит</a:t>
            </a:r>
            <a:r>
              <a:rPr lang="en-US" altLang="ru-RU" sz="2000">
                <a:solidFill>
                  <a:srgbClr val="3333FF"/>
                </a:solidFill>
                <a:latin typeface="Arial" panose="020B0604020202020204" pitchFamily="34" charset="0"/>
              </a:rPr>
              <a:t>.</a:t>
            </a:r>
            <a:endParaRPr lang="ru-RU" altLang="ru-RU" sz="200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Бокий Г. Б.">
            <a:extLst>
              <a:ext uri="{FF2B5EF4-FFF2-40B4-BE49-F238E27FC236}">
                <a16:creationId xmlns:a16="http://schemas.microsoft.com/office/drawing/2014/main" id="{A471AB83-D3FB-493B-9023-71F3D24E2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196975"/>
            <a:ext cx="3241675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CE151D1F-E3F4-4DFC-93B4-3579595A5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475" y="404813"/>
            <a:ext cx="5851525" cy="624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  <a:latin typeface="Arial" panose="020B0604020202020204" pitchFamily="34" charset="0"/>
              </a:rPr>
              <a:t>Бокий Георгий Борисович  </a:t>
            </a: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(1909-2001</a:t>
            </a:r>
            <a:r>
              <a:rPr lang="en-US" altLang="ru-RU" sz="2000">
                <a:solidFill>
                  <a:srgbClr val="3333FF"/>
                </a:solidFill>
                <a:latin typeface="Arial" panose="020B0604020202020204" pitchFamily="34" charset="0"/>
              </a:rPr>
              <a:t>)</a:t>
            </a: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[С.-Петербург], советский кристаллограф и кристаллохимик, член-корреспондент АН СССР (1958). Окончил Ленинградский горный институт в 1930. В 1930—58 работал в Институте общей и неорганической химии АН СССР. В 1939—1963 преподавал в МГУ (с 1944 — профессор). С 1963 работает в институте радиоэлектроники АН СССР. Он был крупным организатором науки, состоял членом комиссий АН СССР по развитию академических филиалов, входил в состав Национального комитета советских кристаллографов (1954-1997 гг., с 1958 г. - заместитель председателя), в 1969-1990 гг. - член Научного совета ГКНТ СМ СССР по проблеме «Сверхтвердые синтетические и природные материалы» (с 1983 г. - заместитель председателя), председатель секции НС ГКНТ по природным алмазам.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 descr="Китайгородский Александр И.">
            <a:extLst>
              <a:ext uri="{FF2B5EF4-FFF2-40B4-BE49-F238E27FC236}">
                <a16:creationId xmlns:a16="http://schemas.microsoft.com/office/drawing/2014/main" id="{AC3008BE-A89B-4E12-B2C9-B1674622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344613"/>
            <a:ext cx="36766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Text Box 5">
            <a:extLst>
              <a:ext uri="{FF2B5EF4-FFF2-40B4-BE49-F238E27FC236}">
                <a16:creationId xmlns:a16="http://schemas.microsoft.com/office/drawing/2014/main" id="{5356DE15-4F67-4375-A1E2-A1BC0DD7D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0" y="1697038"/>
            <a:ext cx="5340350" cy="310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</a:rPr>
              <a:t>Александр Исаакович Китайгородский 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(1914-1985) — выдающийся физик-кристаллограф, известный популяризатор науки, доктор физико-математических наук (1946), профессор (1947).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4D07ABD-FF4C-4B8F-943B-7A5F4A54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328738"/>
            <a:ext cx="315118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CA813D57-4108-4470-A228-C6216EF6C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769938"/>
            <a:ext cx="58324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  <a:latin typeface="Arial" panose="020B0604020202020204" pitchFamily="34" charset="0"/>
              </a:rPr>
              <a:t>Герман Степанович Жданов </a:t>
            </a: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(1906-1991) В 1930 году Г.С.Жданов окончил физическое отделение Московского государственного университета им. М.В.Ломоносова по специальности радио-рентгенология. Герман Степанович Жданов олицетворяет целую эпоху становления Советской школы рентгеноструктурного анализа кристаллов, металлофизики, физики твердого тела и применений дифракционных методов в исследовании материалов в промышленности. Его учебники по рентгеновскому анализу и физике твердого тела остаются непревзойденными по методике изложения самых трудных проблем структурной физики твердого тела и кристаллов на протяжении десятилетий.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 descr="zhdanov-iveronova-katselson">
            <a:extLst>
              <a:ext uri="{FF2B5EF4-FFF2-40B4-BE49-F238E27FC236}">
                <a16:creationId xmlns:a16="http://schemas.microsoft.com/office/drawing/2014/main" id="{37A87B61-08E9-4D9B-A483-7D804F3C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51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7">
            <a:extLst>
              <a:ext uri="{FF2B5EF4-FFF2-40B4-BE49-F238E27FC236}">
                <a16:creationId xmlns:a16="http://schemas.microsoft.com/office/drawing/2014/main" id="{F787EE19-3CAD-475A-B847-37D46E121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7963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Физический факультет МГУ, Каф. Физики твердого тела</a:t>
            </a:r>
            <a:r>
              <a:rPr lang="en-US" altLang="ru-RU" sz="24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endParaRPr lang="ru-RU" altLang="ru-RU" sz="240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Проф. Жданов Г.С.,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Проф.</a:t>
            </a:r>
            <a:r>
              <a:rPr lang="en-US" altLang="ru-RU" sz="24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Иверонова В.И.,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Проф.Кацнельсон А.А.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AEBEF41-D89E-4A1D-9616-74C158C5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5129212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8E2FB96F-95F3-4BA3-905D-01FC90E99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В случае возникновения дифракции на сферу Эвальда попадают другие узлы </a:t>
            </a: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 два уза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. Возникает жесткая связь между волнами описываемая условием дифракции </a:t>
            </a: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ru-RU" sz="280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en-US" altLang="ru-RU" sz="2800" baseline="-2500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ru-RU" sz="280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en-US" altLang="ru-RU" sz="2800" baseline="-2500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lang="ru-RU" altLang="ru-RU" sz="2800"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6FA56D-5DA2-4D36-9103-C9C8A4C2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2001838"/>
            <a:ext cx="24669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6D8B06FC-68AE-42DC-9DEA-2FB8EB6CD226}"/>
              </a:ext>
            </a:extLst>
          </p:cNvPr>
          <p:cNvCxnSpPr>
            <a:stCxn id="4" idx="2"/>
          </p:cNvCxnSpPr>
          <p:nvPr/>
        </p:nvCxnSpPr>
        <p:spPr>
          <a:xfrm flipH="1">
            <a:off x="4859338" y="2506663"/>
            <a:ext cx="3051175" cy="706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>
            <a:extLst>
              <a:ext uri="{FF2B5EF4-FFF2-40B4-BE49-F238E27FC236}">
                <a16:creationId xmlns:a16="http://schemas.microsoft.com/office/drawing/2014/main" id="{CAF56007-FD42-4221-80BE-91EACCCB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6124575"/>
            <a:ext cx="2352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EBD6D1E-DBA5-4DB9-A18A-21304AD9437A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5580063" y="5516563"/>
            <a:ext cx="2387600" cy="608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0D4BC4B-09C3-46BA-ACCA-F5B2AA6E416B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4140200" y="5516563"/>
            <a:ext cx="3827463" cy="608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CA0F3E87-CD59-4FC0-8AE0-3F92F79AEA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67538" y="4005263"/>
          <a:ext cx="20002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Equation" r:id="rId6" imgW="1999204" imgH="590328" progId="Equation.DSMT4">
                  <p:embed/>
                </p:oleObj>
              </mc:Choice>
              <mc:Fallback>
                <p:oleObj name="Equation" r:id="rId6" imgW="1999204" imgH="590328" progId="Equation.DSMT4">
                  <p:embed/>
                  <p:pic>
                    <p:nvPicPr>
                      <p:cNvPr id="0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7538" y="4005263"/>
                        <a:ext cx="2000250" cy="590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0B70D06-C68B-4FFB-9F78-ABF39D05594A}"/>
              </a:ext>
            </a:extLst>
          </p:cNvPr>
          <p:cNvCxnSpPr/>
          <p:nvPr/>
        </p:nvCxnSpPr>
        <p:spPr>
          <a:xfrm>
            <a:off x="6934200" y="4005263"/>
            <a:ext cx="2036763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C5332ED-1EBC-41D8-BA69-4F00DD5D92F8}"/>
              </a:ext>
            </a:extLst>
          </p:cNvPr>
          <p:cNvCxnSpPr/>
          <p:nvPr/>
        </p:nvCxnSpPr>
        <p:spPr>
          <a:xfrm flipV="1">
            <a:off x="6934200" y="4005263"/>
            <a:ext cx="2036763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article13_image01">
            <a:extLst>
              <a:ext uri="{FF2B5EF4-FFF2-40B4-BE49-F238E27FC236}">
                <a16:creationId xmlns:a16="http://schemas.microsoft.com/office/drawing/2014/main" id="{A96F7988-EB33-4342-B051-8CFE216D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25538"/>
            <a:ext cx="71278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5">
            <a:extLst>
              <a:ext uri="{FF2B5EF4-FFF2-40B4-BE49-F238E27FC236}">
                <a16:creationId xmlns:a16="http://schemas.microsoft.com/office/drawing/2014/main" id="{C7DDE57B-01B3-43EA-9ABE-7599A1389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0350"/>
            <a:ext cx="72009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Схема располажения кольца большого адронного колайдера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001">
            <a:extLst>
              <a:ext uri="{FF2B5EF4-FFF2-40B4-BE49-F238E27FC236}">
                <a16:creationId xmlns:a16="http://schemas.microsoft.com/office/drawing/2014/main" id="{1FCE44DD-CC31-43BF-9FAC-D3561BEE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58838"/>
            <a:ext cx="6911975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5">
            <a:extLst>
              <a:ext uri="{FF2B5EF4-FFF2-40B4-BE49-F238E27FC236}">
                <a16:creationId xmlns:a16="http://schemas.microsoft.com/office/drawing/2014/main" id="{78372EAC-07C9-40AD-AC31-7F5FC634C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Большой адронный колайдер в Церне,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Швейцария (вид с вертолета)</a:t>
            </a:r>
            <a:endParaRPr lang="ru-RU" altLang="ru-RU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6804" name="Text Box 6">
            <a:extLst>
              <a:ext uri="{FF2B5EF4-FFF2-40B4-BE49-F238E27FC236}">
                <a16:creationId xmlns:a16="http://schemas.microsoft.com/office/drawing/2014/main" id="{11874A83-5A0C-4AE2-B5BB-B5D72FAA5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308725"/>
            <a:ext cx="45735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Аэропорт Женевы. Длина ВПП – 4км</a:t>
            </a:r>
          </a:p>
        </p:txBody>
      </p:sp>
      <p:sp>
        <p:nvSpPr>
          <p:cNvPr id="76805" name="Line 7">
            <a:extLst>
              <a:ext uri="{FF2B5EF4-FFF2-40B4-BE49-F238E27FC236}">
                <a16:creationId xmlns:a16="http://schemas.microsoft.com/office/drawing/2014/main" id="{F165E8A5-F815-4C66-86E5-A05C3DF92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3350" y="5229225"/>
            <a:ext cx="1655763" cy="10795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Большой адронный коллайдер">
            <a:extLst>
              <a:ext uri="{FF2B5EF4-FFF2-40B4-BE49-F238E27FC236}">
                <a16:creationId xmlns:a16="http://schemas.microsoft.com/office/drawing/2014/main" id="{DE232E12-F98E-46A4-888E-D58AD093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7963"/>
            <a:ext cx="8497888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151131097">
            <a:extLst>
              <a:ext uri="{FF2B5EF4-FFF2-40B4-BE49-F238E27FC236}">
                <a16:creationId xmlns:a16="http://schemas.microsoft.com/office/drawing/2014/main" id="{7F97A91E-5ED1-44F8-9B95-91450375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640762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277F2FA-359A-4D32-8AD6-54BFCB0C0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88"/>
            <a:ext cx="69119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ig1b">
            <a:extLst>
              <a:ext uri="{FF2B5EF4-FFF2-40B4-BE49-F238E27FC236}">
                <a16:creationId xmlns:a16="http://schemas.microsoft.com/office/drawing/2014/main" id="{4B7A5930-A7DC-4278-B7C9-CB39E96B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32400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1-14S">
            <a:extLst>
              <a:ext uri="{FF2B5EF4-FFF2-40B4-BE49-F238E27FC236}">
                <a16:creationId xmlns:a16="http://schemas.microsoft.com/office/drawing/2014/main" id="{A90FA916-8E89-4C76-B8FD-90011D54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28775"/>
            <a:ext cx="36957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6">
            <a:extLst>
              <a:ext uri="{FF2B5EF4-FFF2-40B4-BE49-F238E27FC236}">
                <a16:creationId xmlns:a16="http://schemas.microsoft.com/office/drawing/2014/main" id="{4E3AEA0D-8988-4C61-B3A0-B20652EF6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CC"/>
                </a:solidFill>
                <a:latin typeface="Arial" panose="020B0604020202020204" pitchFamily="34" charset="0"/>
              </a:rPr>
              <a:t>Геометрическая интерпретация двухволнового приближения в теории дифракции</a:t>
            </a:r>
          </a:p>
        </p:txBody>
      </p:sp>
      <p:sp>
        <p:nvSpPr>
          <p:cNvPr id="10247" name="Line 7">
            <a:extLst>
              <a:ext uri="{FF2B5EF4-FFF2-40B4-BE49-F238E27FC236}">
                <a16:creationId xmlns:a16="http://schemas.microsoft.com/office/drawing/2014/main" id="{3A15FB8B-A2EA-46BC-923A-DAB936CC39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2924175"/>
            <a:ext cx="2881312" cy="1444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0248" name="Object 8">
            <a:extLst>
              <a:ext uri="{FF2B5EF4-FFF2-40B4-BE49-F238E27FC236}">
                <a16:creationId xmlns:a16="http://schemas.microsoft.com/office/drawing/2014/main" id="{DA06D300-6C96-47C9-83CB-3963F685F7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2276475"/>
          <a:ext cx="115728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Equation" r:id="rId6" imgW="330057" imgH="203112" progId="Equation.DSMT4">
                  <p:embed/>
                </p:oleObj>
              </mc:Choice>
              <mc:Fallback>
                <p:oleObj name="Equation" r:id="rId6" imgW="330057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276475"/>
                        <a:ext cx="1157288" cy="506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Picture 9" descr="Рисунок3">
            <a:extLst>
              <a:ext uri="{FF2B5EF4-FFF2-40B4-BE49-F238E27FC236}">
                <a16:creationId xmlns:a16="http://schemas.microsoft.com/office/drawing/2014/main" id="{10D5B26F-1A1D-47ED-81E6-71522676A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734050"/>
            <a:ext cx="4895850" cy="895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 Box 10">
            <a:extLst>
              <a:ext uri="{FF2B5EF4-FFF2-40B4-BE49-F238E27FC236}">
                <a16:creationId xmlns:a16="http://schemas.microsoft.com/office/drawing/2014/main" id="{9667F8A0-1329-4B1D-8C92-22D49E216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985963"/>
            <a:ext cx="1157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увеличение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FEEE3D9-CE37-48F3-8F77-2237FF8DB78D}"/>
              </a:ext>
            </a:extLst>
          </p:cNvPr>
          <p:cNvSpPr/>
          <p:nvPr/>
        </p:nvSpPr>
        <p:spPr>
          <a:xfrm>
            <a:off x="1835150" y="2847975"/>
            <a:ext cx="649288" cy="44132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1025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70F061A-614F-46B9-ABB7-2ED3D81E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052513"/>
            <a:ext cx="48196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K:\ЮРАЙТ 2\Корректура\Глава 4\Рис.. к глае 4\Рис. 4.04б.tif">
            <a:extLst>
              <a:ext uri="{FF2B5EF4-FFF2-40B4-BE49-F238E27FC236}">
                <a16:creationId xmlns:a16="http://schemas.microsoft.com/office/drawing/2014/main" id="{04138D0C-F7DB-4695-9697-790CD329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879600"/>
            <a:ext cx="368935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0BD6815-0A7E-462E-8B6B-2440D08D66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0488" y="5775325"/>
          <a:ext cx="3159125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5" imgW="1409088" imgH="482391" progId="Equation.DSMT4">
                  <p:embed/>
                </p:oleObj>
              </mc:Choice>
              <mc:Fallback>
                <p:oleObj name="Equation" r:id="rId5" imgW="1409088" imgH="482391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0488" y="5775325"/>
                        <a:ext cx="3159125" cy="1081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98874E-AA65-4249-A8BC-333AB9B54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latin typeface="Arial" panose="020B0604020202020204" pitchFamily="34" charset="0"/>
              </a:rPr>
              <a:t>Особенности распространения волн в периодической структуре кристалла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2220</Words>
  <Application>Microsoft Office PowerPoint</Application>
  <PresentationFormat>Экран (4:3)</PresentationFormat>
  <Paragraphs>355</Paragraphs>
  <Slides>63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63</vt:i4>
      </vt:variant>
    </vt:vector>
  </HeadingPairs>
  <TitlesOfParts>
    <vt:vector size="72" baseType="lpstr">
      <vt:lpstr>新細明體</vt:lpstr>
      <vt:lpstr>Arial</vt:lpstr>
      <vt:lpstr>Calibri</vt:lpstr>
      <vt:lpstr>Symbol</vt:lpstr>
      <vt:lpstr>Times New Roman</vt:lpstr>
      <vt:lpstr>Тема Office</vt:lpstr>
      <vt:lpstr>Equation</vt:lpstr>
      <vt:lpstr>Формула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ERNEST</dc:creator>
  <cp:lastModifiedBy>Эрнест</cp:lastModifiedBy>
  <cp:revision>12</cp:revision>
  <dcterms:created xsi:type="dcterms:W3CDTF">2020-05-10T13:23:48Z</dcterms:created>
  <dcterms:modified xsi:type="dcterms:W3CDTF">2021-04-01T06:46:33Z</dcterms:modified>
</cp:coreProperties>
</file>